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  <p:sldMasterId id="2147483690" r:id="rId5"/>
  </p:sldMasterIdLst>
  <p:notesMasterIdLst>
    <p:notesMasterId r:id="rId29"/>
  </p:notesMasterIdLst>
  <p:sldIdLst>
    <p:sldId id="256" r:id="rId6"/>
    <p:sldId id="367" r:id="rId7"/>
    <p:sldId id="355" r:id="rId8"/>
    <p:sldId id="390" r:id="rId9"/>
    <p:sldId id="353" r:id="rId10"/>
    <p:sldId id="465" r:id="rId11"/>
    <p:sldId id="468" r:id="rId12"/>
    <p:sldId id="467" r:id="rId13"/>
    <p:sldId id="469" r:id="rId14"/>
    <p:sldId id="470" r:id="rId15"/>
    <p:sldId id="471" r:id="rId16"/>
    <p:sldId id="473" r:id="rId17"/>
    <p:sldId id="472" r:id="rId18"/>
    <p:sldId id="474" r:id="rId19"/>
    <p:sldId id="475" r:id="rId20"/>
    <p:sldId id="351" r:id="rId21"/>
    <p:sldId id="462" r:id="rId22"/>
    <p:sldId id="394" r:id="rId23"/>
    <p:sldId id="393" r:id="rId24"/>
    <p:sldId id="397" r:id="rId25"/>
    <p:sldId id="352" r:id="rId26"/>
    <p:sldId id="463" r:id="rId27"/>
    <p:sldId id="343" r:id="rId28"/>
  </p:sldIdLst>
  <p:sldSz cx="9144000" cy="5145088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5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4F2"/>
    <a:srgbClr val="92D050"/>
    <a:srgbClr val="00CC99"/>
    <a:srgbClr val="BDD7EE"/>
    <a:srgbClr val="009999"/>
    <a:srgbClr val="E5E9F3"/>
    <a:srgbClr val="ACB9CA"/>
    <a:srgbClr val="A3DDA4"/>
    <a:srgbClr val="3EA540"/>
    <a:srgbClr val="6E7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2573" autoAdjust="0"/>
  </p:normalViewPr>
  <p:slideViewPr>
    <p:cSldViewPr snapToGrid="0">
      <p:cViewPr varScale="1">
        <p:scale>
          <a:sx n="120" d="100"/>
          <a:sy n="120" d="100"/>
        </p:scale>
        <p:origin x="1224" y="18"/>
      </p:cViewPr>
      <p:guideLst>
        <p:guide orient="horz" pos="1620"/>
        <p:guide pos="55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-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3508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300"/>
            </a:lvl1pPr>
          </a:lstStyle>
          <a:p>
            <a:fld id="{FA8F02CA-77CB-4E54-B712-21E588799EE8}" type="datetimeFigureOut">
              <a:rPr lang="de-DE" smtClean="0"/>
              <a:t>30.05.2024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10"/>
            <a:ext cx="3076363" cy="513507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6" y="9721110"/>
            <a:ext cx="3076363" cy="513507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3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36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0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0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7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751C1-B4E7-F341-8765-D8F8DB0FDBB9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503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AP5.2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Ca. 10 Minuten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50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500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692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63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7231" y="2714625"/>
            <a:ext cx="8928344" cy="203120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5" y="4826105"/>
            <a:ext cx="172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600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746" y="4895776"/>
            <a:ext cx="3606670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825" noProof="0" dirty="0"/>
              <a:t>KIT – Die Forschungsuniversität in der Helmholtz-Gemeinschaft</a:t>
            </a:r>
            <a:endParaRPr lang="en-US" sz="825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15396"/>
            <a:ext cx="1633427" cy="75240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65443" y="1445896"/>
            <a:ext cx="8524557" cy="28511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600" b="1"/>
            </a:lvl1pPr>
            <a:lvl2pPr marL="355600" indent="0">
              <a:buFont typeface="Arial" panose="020B0604020202020204" pitchFamily="34" charset="0"/>
              <a:buNone/>
              <a:defRPr sz="2600" b="1"/>
            </a:lvl2pPr>
            <a:lvl3pPr marL="717550" indent="0">
              <a:buFont typeface="Arial" panose="020B0604020202020204" pitchFamily="34" charset="0"/>
              <a:buNone/>
              <a:defRPr sz="2600" b="1"/>
            </a:lvl3pPr>
            <a:lvl4pPr marL="1073150" indent="0">
              <a:buFont typeface="Arial" panose="020B0604020202020204" pitchFamily="34" charset="0"/>
              <a:buNone/>
              <a:defRPr sz="2600" b="1"/>
            </a:lvl4pPr>
            <a:lvl5pPr marL="1435100" indent="0">
              <a:buFont typeface="Arial" panose="020B0604020202020204" pitchFamily="34" charset="0"/>
              <a:buNone/>
              <a:defRPr sz="2600" b="1"/>
            </a:lvl5pPr>
          </a:lstStyle>
          <a:p>
            <a:pPr lvl="0"/>
            <a:r>
              <a:rPr lang="de-DE" dirty="0"/>
              <a:t>Folientitel: Arial 26pt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0675" y="1979930"/>
            <a:ext cx="8515675" cy="5099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 i="0" baseline="0"/>
            </a:lvl1pPr>
            <a:lvl2pPr marL="355600" indent="0">
              <a:buFont typeface="Arial" panose="020B0604020202020204" pitchFamily="34" charset="0"/>
              <a:buNone/>
              <a:defRPr sz="1800" b="1" i="0"/>
            </a:lvl2pPr>
            <a:lvl3pPr marL="717550" indent="0">
              <a:buFont typeface="Arial" panose="020B0604020202020204" pitchFamily="34" charset="0"/>
              <a:buNone/>
              <a:defRPr sz="1800" b="1" i="0"/>
            </a:lvl3pPr>
            <a:lvl4pPr marL="1073150" indent="0">
              <a:buFont typeface="Arial" panose="020B0604020202020204" pitchFamily="34" charset="0"/>
              <a:buNone/>
              <a:defRPr sz="1800" b="1" i="0"/>
            </a:lvl4pPr>
            <a:lvl5pPr marL="1435100" indent="0">
              <a:buFont typeface="Arial" panose="020B0604020202020204" pitchFamily="34" charset="0"/>
              <a:buNone/>
              <a:defRPr sz="1800" b="1" i="0"/>
            </a:lvl5pPr>
          </a:lstStyle>
          <a:p>
            <a:pPr lvl="0"/>
            <a:r>
              <a:rPr lang="de-DE" dirty="0"/>
              <a:t>Unterzeile: Arial 18pt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EF9F2463-8150-4DAA-877D-A146C8C8C60A}" type="datetime1">
              <a:rPr lang="de-DE" smtClean="0"/>
              <a:t>30.05.2024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1640" y="1188000"/>
            <a:ext cx="4882310" cy="320914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 marL="1076612" indent="0">
              <a:buNone/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1" y="1188001"/>
            <a:ext cx="3178969" cy="3209146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224C4683-D191-47F3-8302-BB2B36B1C86A}" type="datetime1">
              <a:rPr lang="de-DE" smtClean="0"/>
              <a:t>30.05.2024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43915" y="468662"/>
            <a:ext cx="5471285" cy="3112861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5E89BE91-4B1C-4025-AE57-60317864A3F3}" type="datetime1">
              <a:rPr lang="de-DE" smtClean="0"/>
              <a:t>30.05.2024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914" y="3628492"/>
            <a:ext cx="5468677" cy="42521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46522" y="4099062"/>
            <a:ext cx="5468677" cy="57736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1068308"/>
            <a:ext cx="8343900" cy="35126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3AD15D93-083F-4B89-951E-D5F35A1BBEC8}" type="datetime1">
              <a:rPr lang="de-DE" smtClean="0"/>
              <a:t>30.05.2024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387" y="273928"/>
            <a:ext cx="1971675" cy="4360224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1940" y="273928"/>
            <a:ext cx="6225572" cy="436022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90C3E158-F33A-4782-AFB5-03A3FD6F0AB2}" type="datetime1">
              <a:rPr lang="de-DE" smtClean="0"/>
              <a:t>30.05.2024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3" y="4733549"/>
            <a:ext cx="7812088" cy="2700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50" y="4733550"/>
            <a:ext cx="971550" cy="547314"/>
          </a:xfrm>
          <a:prstGeom prst="rect">
            <a:avLst/>
          </a:prstGeom>
        </p:spPr>
        <p:txBody>
          <a:bodyPr vert="horz" lIns="0" tIns="0" rIns="360000" bIns="284400" rtlCol="0" anchor="b" anchorCtr="0"/>
          <a:lstStyle>
            <a:lvl1pPr algn="r">
              <a:lnSpc>
                <a:spcPts val="1125"/>
              </a:lnSpc>
              <a:defRPr sz="825" b="1" i="0">
                <a:solidFill>
                  <a:schemeClr val="accent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362" y="1307203"/>
            <a:ext cx="8388351" cy="2941208"/>
          </a:xfrm>
        </p:spPr>
        <p:txBody>
          <a:bodyPr rIns="180000" spc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de-DE" dirty="0" smtClean="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sz="1200" baseline="0" dirty="0" smtClean="0"/>
            </a:lvl3pPr>
            <a:lvl4pPr marL="0" indent="-2025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 sz="1200"/>
            </a:lvl4pPr>
            <a:lvl5pPr marL="405000" indent="-202500">
              <a:lnSpc>
                <a:spcPct val="120000"/>
              </a:lnSpc>
              <a:spcBef>
                <a:spcPts val="0"/>
              </a:spcBef>
              <a:buSzPct val="100000"/>
              <a:buFont typeface="Franklin Gothic Book" pitchFamily="34" charset="0"/>
              <a:buChar char="▫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360365" y="183572"/>
            <a:ext cx="7091362" cy="85751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/>
            </a:lvl1pPr>
          </a:lstStyle>
          <a:p>
            <a:r>
              <a:rPr lang="de-DE" dirty="0"/>
              <a:t>Titelmasterformat durch Klicken bearbeiten (max. zwei Zeilen)</a:t>
            </a:r>
          </a:p>
        </p:txBody>
      </p:sp>
    </p:spTree>
    <p:extLst>
      <p:ext uri="{BB962C8B-B14F-4D97-AF65-F5344CB8AC3E}">
        <p14:creationId xmlns:p14="http://schemas.microsoft.com/office/powerpoint/2010/main" val="1341986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fach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364" y="1360110"/>
            <a:ext cx="8388350" cy="2941208"/>
          </a:xfrm>
        </p:spPr>
        <p:txBody>
          <a:bodyPr rIns="180000" spc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de-DE" dirty="0" smtClean="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3pPr>
            <a:lvl4pPr marL="202500" indent="-2025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 sz="1200"/>
            </a:lvl4pPr>
            <a:lvl5pPr marL="405000" indent="-202500">
              <a:lnSpc>
                <a:spcPct val="120000"/>
              </a:lnSpc>
              <a:spcBef>
                <a:spcPts val="0"/>
              </a:spcBef>
              <a:buSzPct val="100000"/>
              <a:buFont typeface="Franklin Gothic Book" pitchFamily="34" charset="0"/>
              <a:buChar char="▫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50" y="4733550"/>
            <a:ext cx="971550" cy="547314"/>
          </a:xfrm>
          <a:prstGeom prst="rect">
            <a:avLst/>
          </a:prstGeom>
        </p:spPr>
        <p:txBody>
          <a:bodyPr vert="horz" lIns="0" tIns="0" rIns="360000" bIns="284400" rtlCol="0" anchor="b" anchorCtr="0"/>
          <a:lstStyle>
            <a:lvl1pPr algn="r">
              <a:lnSpc>
                <a:spcPts val="1125"/>
              </a:lnSpc>
              <a:defRPr sz="825" b="1" i="0">
                <a:solidFill>
                  <a:schemeClr val="accent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itel 3"/>
          <p:cNvSpPr>
            <a:spLocks noGrp="1"/>
          </p:cNvSpPr>
          <p:nvPr>
            <p:ph type="title" hasCustomPrompt="1"/>
          </p:nvPr>
        </p:nvSpPr>
        <p:spPr>
          <a:xfrm>
            <a:off x="360365" y="183572"/>
            <a:ext cx="7091362" cy="85751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/>
            </a:lvl1pPr>
          </a:lstStyle>
          <a:p>
            <a:r>
              <a:rPr lang="de-DE" dirty="0"/>
              <a:t>Titelmasterformat durch Klicken bearbeiten (max. zwei Zeilen)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3" y="4733549"/>
            <a:ext cx="7812088" cy="2700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1669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31"/>
          </p:nvPr>
        </p:nvSpPr>
        <p:spPr>
          <a:xfrm>
            <a:off x="358777" y="1356542"/>
            <a:ext cx="8389937" cy="2890539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75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360365" y="183572"/>
            <a:ext cx="7091362" cy="85751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baseline="0"/>
            </a:lvl1pPr>
          </a:lstStyle>
          <a:p>
            <a:r>
              <a:rPr lang="de-DE" dirty="0"/>
              <a:t>Titelmasterformat durch Klicken bearbeiten (max. zwei Zeilen)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3" y="4733549"/>
            <a:ext cx="7812088" cy="2700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571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50" y="4733550"/>
            <a:ext cx="971550" cy="547314"/>
          </a:xfrm>
          <a:prstGeom prst="rect">
            <a:avLst/>
          </a:prstGeom>
        </p:spPr>
        <p:txBody>
          <a:bodyPr vert="horz" lIns="0" tIns="0" rIns="360000" bIns="284400" rtlCol="0" anchor="b" anchorCtr="0"/>
          <a:lstStyle>
            <a:lvl1pPr algn="r">
              <a:lnSpc>
                <a:spcPts val="1125"/>
              </a:lnSpc>
              <a:defRPr sz="825" b="1" i="0">
                <a:solidFill>
                  <a:schemeClr val="accent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 flipH="1">
            <a:off x="4578351" y="1356541"/>
            <a:ext cx="1588" cy="2970917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364" y="1307203"/>
            <a:ext cx="4211637" cy="2941208"/>
          </a:xfrm>
        </p:spPr>
        <p:txBody>
          <a:bodyPr rIns="360000" spc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de-DE" dirty="0" smtClean="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3pPr>
            <a:lvl4pPr marL="202500" indent="-2025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 sz="1200"/>
            </a:lvl4pPr>
            <a:lvl5pPr marL="405000" indent="-202500">
              <a:lnSpc>
                <a:spcPct val="120000"/>
              </a:lnSpc>
              <a:spcBef>
                <a:spcPts val="0"/>
              </a:spcBef>
              <a:buSzPct val="100000"/>
              <a:buFont typeface="Franklin Gothic Book" pitchFamily="34" charset="0"/>
              <a:buChar char="▫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572000" y="1307203"/>
            <a:ext cx="4211638" cy="2941208"/>
          </a:xfrm>
        </p:spPr>
        <p:txBody>
          <a:bodyPr lIns="360000" rIns="360000" spc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de-DE" dirty="0" smtClean="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3pPr>
            <a:lvl4pPr marL="202500" indent="-2025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 sz="1200"/>
            </a:lvl4pPr>
            <a:lvl5pPr marL="405000" indent="-202500">
              <a:lnSpc>
                <a:spcPct val="120000"/>
              </a:lnSpc>
              <a:spcBef>
                <a:spcPts val="0"/>
              </a:spcBef>
              <a:buSzPct val="100000"/>
              <a:buFont typeface="Franklin Gothic Book" pitchFamily="34" charset="0"/>
              <a:buChar char="▫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itel 3"/>
          <p:cNvSpPr>
            <a:spLocks noGrp="1"/>
          </p:cNvSpPr>
          <p:nvPr>
            <p:ph type="title" hasCustomPrompt="1"/>
          </p:nvPr>
        </p:nvSpPr>
        <p:spPr>
          <a:xfrm>
            <a:off x="360365" y="183572"/>
            <a:ext cx="7091362" cy="85751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/>
            </a:lvl1pPr>
          </a:lstStyle>
          <a:p>
            <a:r>
              <a:rPr lang="de-DE" dirty="0"/>
              <a:t>Titelmasterformat durch Klicken bearbeiten (max. zwei Zeilen)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3" y="4733549"/>
            <a:ext cx="7812088" cy="2700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04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3"/>
          <p:cNvSpPr>
            <a:spLocks noGrp="1"/>
          </p:cNvSpPr>
          <p:nvPr>
            <p:ph type="pic" sz="quarter" idx="16"/>
          </p:nvPr>
        </p:nvSpPr>
        <p:spPr>
          <a:xfrm>
            <a:off x="4931638" y="1350526"/>
            <a:ext cx="3852000" cy="1216002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75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8"/>
          </p:nvPr>
        </p:nvSpPr>
        <p:spPr>
          <a:xfrm>
            <a:off x="360363" y="1350526"/>
            <a:ext cx="3852000" cy="1216002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75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50" y="4733550"/>
            <a:ext cx="971550" cy="547314"/>
          </a:xfrm>
          <a:prstGeom prst="rect">
            <a:avLst/>
          </a:prstGeom>
        </p:spPr>
        <p:txBody>
          <a:bodyPr vert="horz" lIns="0" tIns="0" rIns="360000" bIns="284400" rtlCol="0" anchor="b" anchorCtr="0"/>
          <a:lstStyle>
            <a:lvl1pPr algn="r">
              <a:lnSpc>
                <a:spcPts val="1125"/>
              </a:lnSpc>
              <a:defRPr sz="825" b="1" i="0">
                <a:solidFill>
                  <a:schemeClr val="accent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cxnSp>
        <p:nvCxnSpPr>
          <p:cNvPr id="16" name="Gerade Verbindung 15"/>
          <p:cNvCxnSpPr/>
          <p:nvPr userDrawn="1"/>
        </p:nvCxnSpPr>
        <p:spPr>
          <a:xfrm flipH="1">
            <a:off x="4559301" y="1356541"/>
            <a:ext cx="1588" cy="2970917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364" y="2566528"/>
            <a:ext cx="4211637" cy="1681884"/>
          </a:xfrm>
        </p:spPr>
        <p:txBody>
          <a:bodyPr tIns="237600" rIns="360000" spcCol="0">
            <a:noAutofit/>
          </a:bodyPr>
          <a:lstStyle>
            <a:lvl1pPr marL="0" indent="0">
              <a:lnSpc>
                <a:spcPts val="1800"/>
              </a:lnSpc>
              <a:spcBef>
                <a:spcPts val="900"/>
              </a:spcBef>
              <a:buFontTx/>
              <a:buNone/>
              <a:defRPr lang="de-DE" dirty="0" smtClean="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3pPr>
            <a:lvl4pPr marL="202500" indent="-2025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 sz="1200"/>
            </a:lvl4pPr>
            <a:lvl5pPr marL="405000" indent="-202500">
              <a:lnSpc>
                <a:spcPct val="120000"/>
              </a:lnSpc>
              <a:spcBef>
                <a:spcPts val="0"/>
              </a:spcBef>
              <a:buSzPct val="100000"/>
              <a:buFont typeface="Franklin Gothic Book" pitchFamily="34" charset="0"/>
              <a:buChar char="▫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572000" y="2566528"/>
            <a:ext cx="4211638" cy="1681884"/>
          </a:xfrm>
        </p:spPr>
        <p:txBody>
          <a:bodyPr lIns="360000" tIns="237600" rIns="360000" spc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de-DE" dirty="0" smtClean="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de-DE" dirty="0" smtClean="0"/>
            </a:lvl3pPr>
            <a:lvl4pPr marL="202500" indent="-2025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 sz="1200"/>
            </a:lvl4pPr>
            <a:lvl5pPr marL="405000" indent="-202500">
              <a:lnSpc>
                <a:spcPct val="120000"/>
              </a:lnSpc>
              <a:spcBef>
                <a:spcPts val="0"/>
              </a:spcBef>
              <a:buSzPct val="100000"/>
              <a:buFont typeface="Franklin Gothic Book" pitchFamily="34" charset="0"/>
              <a:buChar char="▫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360365" y="183572"/>
            <a:ext cx="7091362" cy="85751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/>
            </a:lvl1pPr>
          </a:lstStyle>
          <a:p>
            <a:r>
              <a:rPr lang="de-DE" dirty="0"/>
              <a:t>Titelmasterformat durch Klicken bearbeiten (max. zwei Zeilen)</a:t>
            </a:r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3" y="4733549"/>
            <a:ext cx="7812088" cy="2700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619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88000"/>
            <a:ext cx="8343900" cy="336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B3B3828-1912-435E-BE77-E09AE72EF32C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15"/>
          <a:stretch/>
        </p:blipFill>
        <p:spPr bwMode="auto">
          <a:xfrm>
            <a:off x="8140390" y="150979"/>
            <a:ext cx="843492" cy="842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spaltig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4" y="1360110"/>
            <a:ext cx="2735281" cy="2941208"/>
          </a:xfrm>
        </p:spPr>
        <p:txBody>
          <a:bodyPr rIns="180000" spc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050"/>
            </a:lvl3pPr>
            <a:lvl4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900"/>
            </a:lvl4pPr>
            <a:lvl5pPr marL="0" indent="-202500">
              <a:lnSpc>
                <a:spcPct val="12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zwei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130553" y="1360110"/>
            <a:ext cx="2845007" cy="2941208"/>
          </a:xfrm>
        </p:spPr>
        <p:txBody>
          <a:bodyPr lIns="180000" rIns="180000" spc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050"/>
            </a:lvl3pPr>
            <a:lvl4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900"/>
            </a:lvl4pPr>
            <a:lvl5pPr marL="0" indent="-202500">
              <a:lnSpc>
                <a:spcPct val="12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zwei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11866" y="1360110"/>
            <a:ext cx="2736848" cy="2941208"/>
          </a:xfrm>
        </p:spPr>
        <p:txBody>
          <a:bodyPr lIns="180000" rIns="360000" spc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050"/>
            </a:lvl3pPr>
            <a:lvl4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900"/>
            </a:lvl4pPr>
            <a:lvl5pPr marL="0" indent="-202500">
              <a:lnSpc>
                <a:spcPct val="12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zwei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50" y="4733550"/>
            <a:ext cx="971550" cy="547314"/>
          </a:xfrm>
          <a:prstGeom prst="rect">
            <a:avLst/>
          </a:prstGeom>
        </p:spPr>
        <p:txBody>
          <a:bodyPr vert="horz" lIns="0" tIns="0" rIns="360000" bIns="284400" rtlCol="0" anchor="b" anchorCtr="0"/>
          <a:lstStyle>
            <a:lvl1pPr algn="r">
              <a:lnSpc>
                <a:spcPts val="1125"/>
              </a:lnSpc>
              <a:defRPr sz="825" b="1" i="0">
                <a:solidFill>
                  <a:schemeClr val="accent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 flipH="1">
            <a:off x="3130551" y="1356541"/>
            <a:ext cx="1588" cy="2970917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6010275" y="1356541"/>
            <a:ext cx="0" cy="2970917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itel 3"/>
          <p:cNvSpPr>
            <a:spLocks noGrp="1"/>
          </p:cNvSpPr>
          <p:nvPr>
            <p:ph type="title" hasCustomPrompt="1"/>
          </p:nvPr>
        </p:nvSpPr>
        <p:spPr>
          <a:xfrm>
            <a:off x="360365" y="183572"/>
            <a:ext cx="7091362" cy="85751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/>
            </a:lvl1pPr>
          </a:lstStyle>
          <a:p>
            <a:r>
              <a:rPr lang="de-DE" dirty="0"/>
              <a:t>Titelmasterformat durch Klicken bearbeiten (max. zwei Zeilen)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3" y="4733549"/>
            <a:ext cx="7812088" cy="2700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0467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spaltig_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4" y="2572546"/>
            <a:ext cx="2770187" cy="1674536"/>
          </a:xfrm>
        </p:spPr>
        <p:txBody>
          <a:bodyPr tIns="237600" rIns="180000" spc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900"/>
            </a:lvl3pPr>
            <a:lvl4pPr marL="0" indent="-202500">
              <a:lnSpc>
                <a:spcPct val="120000"/>
              </a:lnSpc>
              <a:spcBef>
                <a:spcPts val="0"/>
              </a:spcBef>
              <a:defRPr sz="900"/>
            </a:lvl4pPr>
            <a:lvl5pPr marL="0" indent="-202500">
              <a:lnSpc>
                <a:spcPct val="12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zwei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130553" y="2572546"/>
            <a:ext cx="2881313" cy="1674536"/>
          </a:xfrm>
        </p:spPr>
        <p:txBody>
          <a:bodyPr lIns="180000" tIns="237600" rIns="180000" spc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900"/>
            </a:lvl3pPr>
            <a:lvl4pPr marL="0" indent="-202500">
              <a:lnSpc>
                <a:spcPct val="120000"/>
              </a:lnSpc>
              <a:spcBef>
                <a:spcPts val="0"/>
              </a:spcBef>
              <a:defRPr sz="900"/>
            </a:lvl4pPr>
            <a:lvl5pPr marL="0" indent="-202500">
              <a:lnSpc>
                <a:spcPct val="12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zwei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11866" y="2572546"/>
            <a:ext cx="2736848" cy="1674536"/>
          </a:xfrm>
        </p:spPr>
        <p:txBody>
          <a:bodyPr lIns="180000" tIns="237600" rIns="360000" spc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900"/>
            </a:lvl3pPr>
            <a:lvl4pPr marL="0" indent="-202500">
              <a:lnSpc>
                <a:spcPct val="120000"/>
              </a:lnSpc>
              <a:spcBef>
                <a:spcPts val="0"/>
              </a:spcBef>
              <a:defRPr sz="900"/>
            </a:lvl4pPr>
            <a:lvl5pPr marL="0" indent="-202500">
              <a:lnSpc>
                <a:spcPct val="12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zwei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5"/>
          </p:nvPr>
        </p:nvSpPr>
        <p:spPr>
          <a:xfrm>
            <a:off x="360363" y="1362559"/>
            <a:ext cx="2592000" cy="1216002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75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6"/>
          </p:nvPr>
        </p:nvSpPr>
        <p:spPr>
          <a:xfrm>
            <a:off x="3276000" y="1362559"/>
            <a:ext cx="2592000" cy="1216002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75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17"/>
          </p:nvPr>
        </p:nvSpPr>
        <p:spPr>
          <a:xfrm>
            <a:off x="6192001" y="1362559"/>
            <a:ext cx="2556713" cy="1216002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75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50" y="4733550"/>
            <a:ext cx="971550" cy="547314"/>
          </a:xfrm>
          <a:prstGeom prst="rect">
            <a:avLst/>
          </a:prstGeom>
        </p:spPr>
        <p:txBody>
          <a:bodyPr vert="horz" lIns="0" tIns="0" rIns="360000" bIns="284400" rtlCol="0" anchor="b" anchorCtr="0"/>
          <a:lstStyle>
            <a:lvl1pPr algn="r">
              <a:lnSpc>
                <a:spcPts val="1125"/>
              </a:lnSpc>
              <a:defRPr sz="825" b="1" i="0">
                <a:solidFill>
                  <a:schemeClr val="accent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cxnSp>
        <p:nvCxnSpPr>
          <p:cNvPr id="20" name="Gerade Verbindung 19"/>
          <p:cNvCxnSpPr/>
          <p:nvPr userDrawn="1"/>
        </p:nvCxnSpPr>
        <p:spPr>
          <a:xfrm flipH="1">
            <a:off x="3130551" y="1356541"/>
            <a:ext cx="1588" cy="2970917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>
          <a:xfrm>
            <a:off x="6010275" y="1356541"/>
            <a:ext cx="0" cy="2970917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itel 3"/>
          <p:cNvSpPr>
            <a:spLocks noGrp="1"/>
          </p:cNvSpPr>
          <p:nvPr>
            <p:ph type="title" hasCustomPrompt="1"/>
          </p:nvPr>
        </p:nvSpPr>
        <p:spPr>
          <a:xfrm>
            <a:off x="360365" y="183572"/>
            <a:ext cx="7091362" cy="85751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/>
            </a:lvl1pPr>
          </a:lstStyle>
          <a:p>
            <a:r>
              <a:rPr lang="de-DE" dirty="0"/>
              <a:t>Titelmasterformat durch Klicken bearbeiten (max. zwei Zeilen)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3" y="4733549"/>
            <a:ext cx="7812088" cy="2700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453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spaltig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 userDrawn="1"/>
        </p:nvCxnSpPr>
        <p:spPr>
          <a:xfrm flipH="1">
            <a:off x="3130551" y="1356541"/>
            <a:ext cx="1588" cy="2970917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6010275" y="1356541"/>
            <a:ext cx="0" cy="2970917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358776" y="2802406"/>
            <a:ext cx="2592388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3276600" y="2802406"/>
            <a:ext cx="2590800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6189665" y="2802406"/>
            <a:ext cx="2592387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4" y="1307203"/>
            <a:ext cx="2770187" cy="1265341"/>
          </a:xfrm>
        </p:spPr>
        <p:txBody>
          <a:bodyPr rIns="180000" bIns="126000" spc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/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900"/>
            </a:lvl3pPr>
            <a:lvl4pPr marL="0" indent="-202500">
              <a:lnSpc>
                <a:spcPct val="120000"/>
              </a:lnSpc>
              <a:spcBef>
                <a:spcPts val="0"/>
              </a:spcBef>
              <a:defRPr sz="900"/>
            </a:lvl4pPr>
            <a:lvl5pPr marL="0" indent="-202500">
              <a:lnSpc>
                <a:spcPct val="12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Text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130553" y="1307203"/>
            <a:ext cx="2881313" cy="1265341"/>
          </a:xfrm>
        </p:spPr>
        <p:txBody>
          <a:bodyPr lIns="180000" rIns="180000" bIns="126000" spcCol="0">
            <a:no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7BF0D"/>
              </a:buClr>
              <a:buSzPct val="120000"/>
              <a:buFontTx/>
              <a:buNone/>
              <a:tabLst/>
              <a:defRPr sz="1350"/>
            </a:lvl1pPr>
            <a:lvl2pPr marL="0" marR="0" indent="0" algn="l" defTabSz="6858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97BF0D"/>
              </a:buClr>
              <a:buSzPct val="120000"/>
              <a:buFontTx/>
              <a:buNone/>
              <a:tabLst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900"/>
            </a:lvl3pPr>
            <a:lvl4pPr marL="0" indent="-202500">
              <a:lnSpc>
                <a:spcPct val="120000"/>
              </a:lnSpc>
              <a:spcBef>
                <a:spcPts val="0"/>
              </a:spcBef>
              <a:defRPr sz="900"/>
            </a:lvl4pPr>
            <a:lvl5pPr marL="0" indent="-202500">
              <a:lnSpc>
                <a:spcPct val="12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Text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11866" y="1307203"/>
            <a:ext cx="2736848" cy="1265341"/>
          </a:xfrm>
        </p:spPr>
        <p:txBody>
          <a:bodyPr lIns="180000" rIns="360000" bIns="126000" spcCol="0">
            <a:no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7BF0D"/>
              </a:buClr>
              <a:buSzPct val="120000"/>
              <a:buFontTx/>
              <a:buNone/>
              <a:tabLst/>
              <a:defRPr sz="1350"/>
            </a:lvl1pPr>
            <a:lvl2pPr marL="0" marR="0" indent="0" algn="l" defTabSz="6858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97BF0D"/>
              </a:buClr>
              <a:buSzPct val="120000"/>
              <a:buFontTx/>
              <a:buNone/>
              <a:tabLst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900"/>
            </a:lvl3pPr>
            <a:lvl4pPr marL="0" indent="-202500">
              <a:lnSpc>
                <a:spcPct val="120000"/>
              </a:lnSpc>
              <a:spcBef>
                <a:spcPts val="0"/>
              </a:spcBef>
              <a:defRPr sz="900"/>
            </a:lvl4pPr>
            <a:lvl5pPr marL="0" indent="-202500">
              <a:lnSpc>
                <a:spcPct val="12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Text</a:t>
            </a:r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50" y="4733550"/>
            <a:ext cx="971550" cy="547314"/>
          </a:xfrm>
          <a:prstGeom prst="rect">
            <a:avLst/>
          </a:prstGeom>
        </p:spPr>
        <p:txBody>
          <a:bodyPr vert="horz" lIns="0" tIns="0" rIns="360000" bIns="284400" rtlCol="0" anchor="b" anchorCtr="0"/>
          <a:lstStyle>
            <a:lvl1pPr algn="r">
              <a:lnSpc>
                <a:spcPts val="1125"/>
              </a:lnSpc>
              <a:defRPr sz="825" b="1" i="0">
                <a:solidFill>
                  <a:schemeClr val="accent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60364" y="2974279"/>
            <a:ext cx="2771775" cy="1265341"/>
          </a:xfrm>
        </p:spPr>
        <p:txBody>
          <a:bodyPr rIns="180000" bIns="126000" spcCol="0">
            <a:no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7BF0D"/>
              </a:buClr>
              <a:buSzPct val="120000"/>
              <a:buFontTx/>
              <a:buNone/>
              <a:tabLst/>
              <a:defRPr sz="1350"/>
            </a:lvl1pPr>
            <a:lvl2pPr marL="0" marR="0" indent="0" algn="l" defTabSz="6858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97BF0D"/>
              </a:buClr>
              <a:buSzPct val="120000"/>
              <a:buFontTx/>
              <a:buNone/>
              <a:tabLst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900"/>
            </a:lvl3pPr>
            <a:lvl4pPr marL="0" indent="-202500">
              <a:lnSpc>
                <a:spcPct val="120000"/>
              </a:lnSpc>
              <a:spcBef>
                <a:spcPts val="0"/>
              </a:spcBef>
              <a:defRPr sz="900"/>
            </a:lvl4pPr>
            <a:lvl5pPr marL="0" indent="-202500">
              <a:lnSpc>
                <a:spcPct val="12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Text</a:t>
            </a:r>
          </a:p>
        </p:txBody>
      </p:sp>
      <p:sp>
        <p:nvSpPr>
          <p:cNvPr id="24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132141" y="2974279"/>
            <a:ext cx="2881313" cy="1265341"/>
          </a:xfrm>
        </p:spPr>
        <p:txBody>
          <a:bodyPr lIns="180000" rIns="180000" bIns="126000" spcCol="0">
            <a:no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7BF0D"/>
              </a:buClr>
              <a:buSzPct val="120000"/>
              <a:buFontTx/>
              <a:buNone/>
              <a:tabLst/>
              <a:defRPr sz="1350"/>
            </a:lvl1pPr>
            <a:lvl2pPr marL="0" marR="0" indent="0" algn="l" defTabSz="6858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97BF0D"/>
              </a:buClr>
              <a:buSzPct val="120000"/>
              <a:buFontTx/>
              <a:buNone/>
              <a:tabLst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900"/>
            </a:lvl3pPr>
            <a:lvl4pPr marL="0" indent="-202500">
              <a:lnSpc>
                <a:spcPct val="120000"/>
              </a:lnSpc>
              <a:spcBef>
                <a:spcPts val="0"/>
              </a:spcBef>
              <a:defRPr sz="900"/>
            </a:lvl4pPr>
            <a:lvl5pPr marL="0" indent="-202500">
              <a:lnSpc>
                <a:spcPct val="12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Text</a:t>
            </a:r>
          </a:p>
        </p:txBody>
      </p:sp>
      <p:sp>
        <p:nvSpPr>
          <p:cNvPr id="27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013455" y="2974279"/>
            <a:ext cx="2735260" cy="1265341"/>
          </a:xfrm>
        </p:spPr>
        <p:txBody>
          <a:bodyPr lIns="180000" rIns="360000" bIns="126000" spcCol="0">
            <a:no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7BF0D"/>
              </a:buClr>
              <a:buSzPct val="120000"/>
              <a:buFontTx/>
              <a:buNone/>
              <a:tabLst/>
              <a:defRPr sz="1350"/>
            </a:lvl1pPr>
            <a:lvl2pPr marL="0" marR="0" indent="0" algn="l" defTabSz="6858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97BF0D"/>
              </a:buClr>
              <a:buSzPct val="120000"/>
              <a:buFontTx/>
              <a:buNone/>
              <a:tabLst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900"/>
            </a:lvl3pPr>
            <a:lvl4pPr marL="0" indent="-202500">
              <a:lnSpc>
                <a:spcPct val="120000"/>
              </a:lnSpc>
              <a:spcBef>
                <a:spcPts val="0"/>
              </a:spcBef>
              <a:defRPr sz="900"/>
            </a:lvl4pPr>
            <a:lvl5pPr marL="0" indent="-202500">
              <a:lnSpc>
                <a:spcPct val="12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Text</a:t>
            </a:r>
          </a:p>
        </p:txBody>
      </p:sp>
      <p:sp>
        <p:nvSpPr>
          <p:cNvPr id="18" name="Titel 3"/>
          <p:cNvSpPr>
            <a:spLocks noGrp="1"/>
          </p:cNvSpPr>
          <p:nvPr>
            <p:ph type="title" hasCustomPrompt="1"/>
          </p:nvPr>
        </p:nvSpPr>
        <p:spPr>
          <a:xfrm>
            <a:off x="360365" y="183572"/>
            <a:ext cx="7091362" cy="85751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/>
            </a:lvl1pPr>
          </a:lstStyle>
          <a:p>
            <a:r>
              <a:rPr lang="de-DE" dirty="0"/>
              <a:t>Titelmasterformat durch Klicken bearbeiten (max. zwei Zeilen)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3" y="4733549"/>
            <a:ext cx="7812088" cy="2700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42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hsspaltig_Bilder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platzhalter 3"/>
          <p:cNvSpPr>
            <a:spLocks noGrp="1"/>
          </p:cNvSpPr>
          <p:nvPr>
            <p:ph type="pic" sz="quarter" idx="31"/>
          </p:nvPr>
        </p:nvSpPr>
        <p:spPr>
          <a:xfrm>
            <a:off x="638017" y="1356144"/>
            <a:ext cx="2094865" cy="1296805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75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50" y="4733550"/>
            <a:ext cx="971550" cy="547314"/>
          </a:xfrm>
          <a:prstGeom prst="rect">
            <a:avLst/>
          </a:prstGeom>
        </p:spPr>
        <p:txBody>
          <a:bodyPr vert="horz" lIns="0" tIns="0" rIns="360000" bIns="284400" rtlCol="0" anchor="b" anchorCtr="0"/>
          <a:lstStyle>
            <a:lvl1pPr algn="r">
              <a:lnSpc>
                <a:spcPts val="1125"/>
              </a:lnSpc>
              <a:defRPr sz="825" b="1" i="0">
                <a:solidFill>
                  <a:schemeClr val="accent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cxnSp>
        <p:nvCxnSpPr>
          <p:cNvPr id="19" name="Gerade Verbindung 18"/>
          <p:cNvCxnSpPr/>
          <p:nvPr userDrawn="1"/>
        </p:nvCxnSpPr>
        <p:spPr>
          <a:xfrm flipH="1">
            <a:off x="3130551" y="1356541"/>
            <a:ext cx="1588" cy="2970917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>
          <a:xfrm>
            <a:off x="6010275" y="1356541"/>
            <a:ext cx="0" cy="2970917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itel 3"/>
          <p:cNvSpPr>
            <a:spLocks noGrp="1"/>
          </p:cNvSpPr>
          <p:nvPr>
            <p:ph type="title" hasCustomPrompt="1"/>
          </p:nvPr>
        </p:nvSpPr>
        <p:spPr>
          <a:xfrm>
            <a:off x="360365" y="183572"/>
            <a:ext cx="7091362" cy="85751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/>
            </a:lvl1pPr>
          </a:lstStyle>
          <a:p>
            <a:r>
              <a:rPr lang="de-DE" dirty="0"/>
              <a:t>Titelmasterformat durch Klicken bearbeiten (max. zwei Zeilen)</a:t>
            </a: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3" y="4733549"/>
            <a:ext cx="7812088" cy="2700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/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34"/>
          </p:nvPr>
        </p:nvSpPr>
        <p:spPr>
          <a:xfrm>
            <a:off x="3524569" y="1356144"/>
            <a:ext cx="2094865" cy="1296805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75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3"/>
          <p:cNvSpPr>
            <a:spLocks noGrp="1"/>
          </p:cNvSpPr>
          <p:nvPr>
            <p:ph type="pic" sz="quarter" idx="35"/>
          </p:nvPr>
        </p:nvSpPr>
        <p:spPr>
          <a:xfrm>
            <a:off x="6404294" y="1356144"/>
            <a:ext cx="2094865" cy="1296805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75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3" name="Bildplatzhalter 3"/>
          <p:cNvSpPr>
            <a:spLocks noGrp="1"/>
          </p:cNvSpPr>
          <p:nvPr>
            <p:ph type="pic" sz="quarter" idx="36"/>
          </p:nvPr>
        </p:nvSpPr>
        <p:spPr>
          <a:xfrm>
            <a:off x="638017" y="2962052"/>
            <a:ext cx="2094865" cy="1296805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75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4" name="Bildplatzhalter 3"/>
          <p:cNvSpPr>
            <a:spLocks noGrp="1"/>
          </p:cNvSpPr>
          <p:nvPr>
            <p:ph type="pic" sz="quarter" idx="37"/>
          </p:nvPr>
        </p:nvSpPr>
        <p:spPr>
          <a:xfrm>
            <a:off x="3524569" y="2973088"/>
            <a:ext cx="2094865" cy="1296805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75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5" name="Bildplatzhalter 3"/>
          <p:cNvSpPr>
            <a:spLocks noGrp="1"/>
          </p:cNvSpPr>
          <p:nvPr>
            <p:ph type="pic" sz="quarter" idx="38"/>
          </p:nvPr>
        </p:nvSpPr>
        <p:spPr>
          <a:xfrm>
            <a:off x="6416835" y="2979202"/>
            <a:ext cx="2094865" cy="1296805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75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360363" y="2829056"/>
            <a:ext cx="8423276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60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hsspaltig_Bilder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platzhalter 3"/>
          <p:cNvSpPr>
            <a:spLocks noGrp="1"/>
          </p:cNvSpPr>
          <p:nvPr>
            <p:ph type="pic" sz="quarter" idx="31"/>
          </p:nvPr>
        </p:nvSpPr>
        <p:spPr>
          <a:xfrm>
            <a:off x="358775" y="1356541"/>
            <a:ext cx="2592000" cy="1296805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75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9" name="Bildplatzhalter 3"/>
          <p:cNvSpPr>
            <a:spLocks noGrp="1"/>
          </p:cNvSpPr>
          <p:nvPr>
            <p:ph type="pic" sz="quarter" idx="32"/>
          </p:nvPr>
        </p:nvSpPr>
        <p:spPr>
          <a:xfrm>
            <a:off x="3276000" y="1356541"/>
            <a:ext cx="2592000" cy="1296805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75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0" name="Bildplatzhalter 3"/>
          <p:cNvSpPr>
            <a:spLocks noGrp="1"/>
          </p:cNvSpPr>
          <p:nvPr>
            <p:ph type="pic" sz="quarter" idx="33"/>
          </p:nvPr>
        </p:nvSpPr>
        <p:spPr>
          <a:xfrm>
            <a:off x="6190051" y="1356541"/>
            <a:ext cx="2558663" cy="1296805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360000" rIns="360000" bIns="360000"/>
          <a:lstStyle>
            <a:lvl1pPr marL="0" indent="0">
              <a:buNone/>
              <a:defRPr sz="750">
                <a:ln>
                  <a:noFill/>
                </a:ln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50" y="4733550"/>
            <a:ext cx="971550" cy="547314"/>
          </a:xfrm>
          <a:prstGeom prst="rect">
            <a:avLst/>
          </a:prstGeom>
        </p:spPr>
        <p:txBody>
          <a:bodyPr vert="horz" lIns="0" tIns="0" rIns="360000" bIns="284400" rtlCol="0" anchor="b" anchorCtr="0"/>
          <a:lstStyle>
            <a:lvl1pPr algn="r">
              <a:lnSpc>
                <a:spcPts val="1125"/>
              </a:lnSpc>
              <a:defRPr sz="825" b="1" i="0">
                <a:solidFill>
                  <a:schemeClr val="accent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cxnSp>
        <p:nvCxnSpPr>
          <p:cNvPr id="19" name="Gerade Verbindung 18"/>
          <p:cNvCxnSpPr/>
          <p:nvPr userDrawn="1"/>
        </p:nvCxnSpPr>
        <p:spPr>
          <a:xfrm>
            <a:off x="3132138" y="1356541"/>
            <a:ext cx="0" cy="1296805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>
          <a:xfrm>
            <a:off x="6010275" y="1356541"/>
            <a:ext cx="0" cy="1296805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itel 3"/>
          <p:cNvSpPr>
            <a:spLocks noGrp="1"/>
          </p:cNvSpPr>
          <p:nvPr>
            <p:ph type="title" hasCustomPrompt="1"/>
          </p:nvPr>
        </p:nvSpPr>
        <p:spPr>
          <a:xfrm>
            <a:off x="360365" y="183572"/>
            <a:ext cx="7091362" cy="85751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/>
            </a:lvl1pPr>
          </a:lstStyle>
          <a:p>
            <a:r>
              <a:rPr lang="de-DE" dirty="0"/>
              <a:t>Titelmasterformat durch Klicken bearbeiten (max. zwei Zeilen)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3" y="4733549"/>
            <a:ext cx="7812088" cy="2700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706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ellenplatzhalter 4"/>
          <p:cNvSpPr>
            <a:spLocks noGrp="1"/>
          </p:cNvSpPr>
          <p:nvPr>
            <p:ph type="tbl" sz="quarter" idx="11"/>
          </p:nvPr>
        </p:nvSpPr>
        <p:spPr>
          <a:xfrm>
            <a:off x="360365" y="1356542"/>
            <a:ext cx="8388349" cy="2890539"/>
          </a:xfrm>
        </p:spPr>
        <p:txBody>
          <a:bodyPr lIns="0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DE" noProof="0"/>
              <a:t>Tabelle durch Klicken auf Symbol hinzufügen</a:t>
            </a:r>
            <a:endParaRPr lang="de-DE" noProof="0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50" y="4733550"/>
            <a:ext cx="971550" cy="547314"/>
          </a:xfrm>
          <a:prstGeom prst="rect">
            <a:avLst/>
          </a:prstGeom>
        </p:spPr>
        <p:txBody>
          <a:bodyPr vert="horz" lIns="0" tIns="0" rIns="360000" bIns="284400" rtlCol="0" anchor="b" anchorCtr="0"/>
          <a:lstStyle>
            <a:lvl1pPr algn="r">
              <a:lnSpc>
                <a:spcPts val="1125"/>
              </a:lnSpc>
              <a:defRPr sz="825" b="1" i="0">
                <a:solidFill>
                  <a:schemeClr val="accent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Titel 3"/>
          <p:cNvSpPr>
            <a:spLocks noGrp="1"/>
          </p:cNvSpPr>
          <p:nvPr>
            <p:ph type="title" hasCustomPrompt="1"/>
          </p:nvPr>
        </p:nvSpPr>
        <p:spPr>
          <a:xfrm>
            <a:off x="360365" y="183572"/>
            <a:ext cx="7091362" cy="85751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/>
            </a:lvl1pPr>
          </a:lstStyle>
          <a:p>
            <a:r>
              <a:rPr lang="de-DE" dirty="0"/>
              <a:t>Titelmasterformat durch Klicken bearbeiten (max. zwei Zeilen)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3" y="4733549"/>
            <a:ext cx="7812088" cy="2700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297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>
          <a:xfrm>
            <a:off x="4572001" y="1356543"/>
            <a:ext cx="4176713" cy="2890538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de-DE" noProof="0"/>
              <a:t>Diagramm durch Klicken auf Symbol hinzufügen</a:t>
            </a:r>
            <a:endParaRPr lang="de-DE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0364" y="1356542"/>
            <a:ext cx="4211637" cy="2890539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575"/>
            </a:lvl1pPr>
            <a:lvl2pPr marL="0" indent="0">
              <a:lnSpc>
                <a:spcPct val="120000"/>
              </a:lnSpc>
              <a:buFontTx/>
              <a:buNone/>
              <a:defRPr sz="1350"/>
            </a:lvl2pPr>
            <a:lvl3pPr marL="0" indent="0">
              <a:lnSpc>
                <a:spcPct val="120000"/>
              </a:lnSpc>
              <a:buFontTx/>
              <a:buNone/>
              <a:defRPr sz="1200"/>
            </a:lvl3pPr>
            <a:lvl4pPr marL="0" indent="0">
              <a:lnSpc>
                <a:spcPct val="120000"/>
              </a:lnSpc>
              <a:buFontTx/>
              <a:buNone/>
              <a:defRPr sz="1200"/>
            </a:lvl4pPr>
            <a:lvl5pPr marL="0" indent="0">
              <a:lnSpc>
                <a:spcPct val="120000"/>
              </a:lnSpc>
              <a:buFontTx/>
              <a:buNone/>
              <a:defRPr sz="105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Ebene zwei</a:t>
            </a:r>
          </a:p>
          <a:p>
            <a:pPr lvl="2"/>
            <a:r>
              <a:rPr lang="de-DE" dirty="0"/>
              <a:t>Ebene drei Fließtext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50" y="4733550"/>
            <a:ext cx="971550" cy="547314"/>
          </a:xfrm>
          <a:prstGeom prst="rect">
            <a:avLst/>
          </a:prstGeom>
        </p:spPr>
        <p:txBody>
          <a:bodyPr vert="horz" lIns="0" tIns="0" rIns="360000" bIns="284400" rtlCol="0" anchor="b" anchorCtr="0"/>
          <a:lstStyle>
            <a:lvl1pPr algn="r">
              <a:lnSpc>
                <a:spcPts val="1125"/>
              </a:lnSpc>
              <a:defRPr sz="825" b="1" i="0">
                <a:solidFill>
                  <a:schemeClr val="accent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360365" y="183572"/>
            <a:ext cx="7091362" cy="85751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/>
            </a:lvl1pPr>
          </a:lstStyle>
          <a:p>
            <a:r>
              <a:rPr lang="de-DE" dirty="0"/>
              <a:t>Titelmasterformat durch Klicken bearbeiten (max. zwei Zeilen)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3" y="4733549"/>
            <a:ext cx="7812088" cy="2700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de-DE" dirty="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610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16" name="Rectangle 1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3538" y="1356542"/>
            <a:ext cx="7088187" cy="1216003"/>
          </a:xfrm>
          <a:prstGeom prst="rect">
            <a:avLst/>
          </a:prstGeom>
        </p:spPr>
        <p:txBody>
          <a:bodyPr tIns="360000" rIns="180000"/>
          <a:lstStyle>
            <a:lvl1pPr>
              <a:lnSpc>
                <a:spcPct val="100000"/>
              </a:lnSpc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dirty="0"/>
              <a:t>Kontakt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42" y="274688"/>
            <a:ext cx="6317451" cy="871150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0051" y="2572545"/>
            <a:ext cx="4215124" cy="2073518"/>
          </a:xfrm>
        </p:spPr>
        <p:txBody>
          <a:bodyPr rIns="36000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35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35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20000"/>
              </a:lnSpc>
              <a:buFontTx/>
              <a:buNone/>
              <a:defRPr sz="1200"/>
            </a:lvl4pPr>
            <a:lvl5pPr marL="0" indent="0">
              <a:lnSpc>
                <a:spcPct val="120000"/>
              </a:lnSpc>
              <a:buFontTx/>
              <a:buNone/>
              <a:defRPr sz="1050"/>
            </a:lvl5pPr>
          </a:lstStyle>
          <a:p>
            <a:pPr lvl="0"/>
            <a:r>
              <a:rPr lang="de-DE" dirty="0"/>
              <a:t>Ansprechpartner/Referent</a:t>
            </a:r>
          </a:p>
          <a:p>
            <a:pPr lvl="1"/>
            <a:r>
              <a:rPr lang="de-DE" dirty="0"/>
              <a:t>Name Familienname</a:t>
            </a:r>
          </a:p>
          <a:p>
            <a:pPr lvl="1"/>
            <a:r>
              <a:rPr lang="de-DE" dirty="0"/>
              <a:t>E-Mail-Adresse</a:t>
            </a:r>
          </a:p>
          <a:p>
            <a:pPr lvl="1"/>
            <a:r>
              <a:rPr lang="de-DE" dirty="0"/>
              <a:t>Telefonnummer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2904F96-5D48-4D81-86CE-CF36A8130B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348" y="247727"/>
            <a:ext cx="1118457" cy="89633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DCA3551-3AE0-4515-9A31-E54531AC1505}"/>
              </a:ext>
            </a:extLst>
          </p:cNvPr>
          <p:cNvSpPr/>
          <p:nvPr userDrawn="1"/>
        </p:nvSpPr>
        <p:spPr>
          <a:xfrm>
            <a:off x="5490102" y="141524"/>
            <a:ext cx="1296144" cy="1004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671585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K_Titelfolie ohne Seiten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C893083-5362-46A4-96A7-648CAD1CD0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1864"/>
            <a:ext cx="9144000" cy="4321814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0" y="951605"/>
            <a:ext cx="9144000" cy="3925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7" name="Textplatzhalt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30022"/>
            <a:ext cx="9144000" cy="809875"/>
          </a:xfrm>
          <a:solidFill>
            <a:schemeClr val="tx1">
              <a:alpha val="67000"/>
            </a:schemeClr>
          </a:solidFill>
        </p:spPr>
        <p:txBody>
          <a:bodyPr lIns="360000" tIns="0" rIns="0" anchor="ctr" anchorCtr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575" baseline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35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 des Vortrags einfügen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04921"/>
            <a:ext cx="9144000" cy="540167"/>
          </a:xfrm>
          <a:solidFill>
            <a:schemeClr val="tx1">
              <a:alpha val="67000"/>
            </a:schemeClr>
          </a:solidFill>
          <a:ln>
            <a:noFill/>
          </a:ln>
        </p:spPr>
        <p:txBody>
          <a:bodyPr lIns="360000" bIns="306000" anchor="b"/>
          <a:lstStyle>
            <a:lvl1pPr marL="0" indent="0" algn="l">
              <a:lnSpc>
                <a:spcPts val="1125"/>
              </a:lnSpc>
              <a:spcBef>
                <a:spcPts val="0"/>
              </a:spcBef>
              <a:buFontTx/>
              <a:buNone/>
              <a:defRPr sz="750" baseline="0">
                <a:solidFill>
                  <a:schemeClr val="bg1"/>
                </a:solidFill>
              </a:defRPr>
            </a:lvl1pPr>
            <a:lvl2pPr marL="342900" indent="0" algn="l">
              <a:buFontTx/>
              <a:buNone/>
              <a:defRPr sz="750"/>
            </a:lvl2pPr>
            <a:lvl3pPr marL="685800" indent="0" algn="l">
              <a:buFontTx/>
              <a:buNone/>
              <a:defRPr sz="750"/>
            </a:lvl3pPr>
            <a:lvl4pPr marL="1028700" indent="0" algn="l">
              <a:buFontTx/>
              <a:buNone/>
              <a:defRPr sz="750"/>
            </a:lvl4pPr>
            <a:lvl5pPr marL="1371600" indent="0" algn="l">
              <a:buFontTx/>
              <a:buNone/>
              <a:defRPr sz="750"/>
            </a:lvl5pPr>
          </a:lstStyle>
          <a:p>
            <a:pPr lvl="0"/>
            <a:r>
              <a:rPr lang="de-DE" dirty="0"/>
              <a:t>Veranstaltung/Besuchergruppe einfügen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6C502E0-7DB2-4035-94A8-5E21F8DF8A27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0" y="25974"/>
            <a:ext cx="2380615" cy="89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4FE8EE-5519-432E-8E55-D0C55235B1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2" b="14521"/>
          <a:stretch/>
        </p:blipFill>
        <p:spPr>
          <a:xfrm>
            <a:off x="2859858" y="25871"/>
            <a:ext cx="264553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9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88000"/>
            <a:ext cx="4114799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43A9179C-E631-47AA-B9CB-ABFD8F596650}" type="datetime1">
              <a:rPr lang="de-DE" smtClean="0"/>
              <a:t>30.05.2024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5819" y="1188720"/>
            <a:ext cx="4100831" cy="3459481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43A9179C-E631-47AA-B9CB-ABFD8F596650}" type="datetime1">
              <a:rPr lang="de-DE" smtClean="0"/>
              <a:t>30.05.2024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18" y="1937441"/>
            <a:ext cx="4098132" cy="27062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88C61DB6-D53F-456D-8864-56CE29C6E6BA}" type="datetime1">
              <a:rPr lang="de-DE" smtClean="0"/>
              <a:t>30.05.2024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5819" y="1943101"/>
            <a:ext cx="4100831" cy="2705099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88C61DB6-D53F-456D-8864-56CE29C6E6BA}" type="datetime1">
              <a:rPr lang="de-DE" smtClean="0"/>
              <a:t>30.05.2024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0A1BF2A7-198D-4BCD-8375-CAC66677F609}" type="datetime1">
              <a:rPr lang="de-DE" smtClean="0"/>
              <a:t>30.05.2024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0A1BF2A7-198D-4BCD-8375-CAC66677F609}" type="datetime1">
              <a:rPr lang="de-DE" smtClean="0"/>
              <a:t>30.05.2024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328420"/>
            <a:ext cx="9144000" cy="3304540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0A1BF2A7-198D-4BCD-8375-CAC66677F609}" type="datetime1">
              <a:rPr lang="de-DE" smtClean="0"/>
              <a:t>30.05.2024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4652492"/>
            <a:ext cx="91440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328419"/>
            <a:ext cx="9144000" cy="34197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" y="1187341"/>
            <a:ext cx="8351999" cy="3393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DED5BB9-FDBD-4835-B7F7-57DA0D7B25D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76" y="4709420"/>
            <a:ext cx="44935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87" r:id="rId4"/>
    <p:sldLayoutId id="2147483678" r:id="rId5"/>
    <p:sldLayoutId id="2147483686" r:id="rId6"/>
    <p:sldLayoutId id="2147483679" r:id="rId7"/>
    <p:sldLayoutId id="2147483688" r:id="rId8"/>
    <p:sldLayoutId id="214748368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lang="en-US" sz="2400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03652" indent="-203652" algn="l" defTabSz="685983" rtl="0" eaLnBrk="1" latinLnBrk="0" hangingPunct="1">
        <a:lnSpc>
          <a:spcPct val="90000"/>
        </a:lnSpc>
        <a:spcBef>
          <a:spcPts val="360"/>
        </a:spcBef>
        <a:buClr>
          <a:schemeClr val="tx2"/>
        </a:buClr>
        <a:buSzPct val="100000"/>
        <a:buFont typeface="Arial" panose="020B0604020202020204" pitchFamily="34" charset="0"/>
        <a:buChar char="≡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70423" indent="-203652" algn="l" defTabSz="685983" rtl="0" eaLnBrk="1" latinLnBrk="0" hangingPunct="1">
        <a:lnSpc>
          <a:spcPct val="90000"/>
        </a:lnSpc>
        <a:spcBef>
          <a:spcPts val="360"/>
        </a:spcBef>
        <a:buClr>
          <a:schemeClr val="tx2"/>
        </a:buClr>
        <a:buSzPct val="100000"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7194" indent="-198888" algn="l" defTabSz="674073" rtl="0" eaLnBrk="1" latinLnBrk="0" hangingPunct="1">
        <a:lnSpc>
          <a:spcPct val="90000"/>
        </a:lnSpc>
        <a:spcBef>
          <a:spcPts val="360"/>
        </a:spcBef>
        <a:buClr>
          <a:schemeClr val="tx2"/>
        </a:buClr>
        <a:buSzPct val="100000"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729" indent="-203652" algn="l" defTabSz="685983" rtl="0" eaLnBrk="1" latinLnBrk="0" hangingPunct="1">
        <a:lnSpc>
          <a:spcPct val="90000"/>
        </a:lnSpc>
        <a:spcBef>
          <a:spcPts val="360"/>
        </a:spcBef>
        <a:buClr>
          <a:schemeClr val="tx2"/>
        </a:buClr>
        <a:buSzPct val="100000"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00" indent="-198888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27">
          <p15:clr>
            <a:srgbClr val="F26B43"/>
          </p15:clr>
        </p15:guide>
        <p15:guide id="3" orient="horz" pos="464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60364" y="1307307"/>
            <a:ext cx="8421773" cy="33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Ebene zwei</a:t>
            </a:r>
          </a:p>
          <a:p>
            <a:pPr lvl="2"/>
            <a:r>
              <a:rPr lang="de-DE" dirty="0"/>
              <a:t>Ebene drei</a:t>
            </a:r>
          </a:p>
          <a:p>
            <a:pPr lvl="3"/>
            <a:r>
              <a:rPr lang="de-DE" dirty="0"/>
              <a:t>Ebene vier</a:t>
            </a:r>
          </a:p>
          <a:p>
            <a:pPr lvl="4"/>
            <a:r>
              <a:rPr lang="de-DE" dirty="0"/>
              <a:t>Ebene fünf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3" y="4733549"/>
            <a:ext cx="7812088" cy="2700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5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50" y="4733550"/>
            <a:ext cx="971550" cy="547314"/>
          </a:xfrm>
          <a:prstGeom prst="rect">
            <a:avLst/>
          </a:prstGeom>
        </p:spPr>
        <p:txBody>
          <a:bodyPr vert="horz" lIns="0" tIns="0" rIns="360000" bIns="284400" rtlCol="0" anchor="b" anchorCtr="0"/>
          <a:lstStyle>
            <a:lvl1pPr algn="r">
              <a:lnSpc>
                <a:spcPts val="1125"/>
              </a:lnSpc>
              <a:defRPr sz="825" b="1" i="0">
                <a:solidFill>
                  <a:schemeClr val="accent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F5D4B95-FF8C-864C-9E9D-39F88331E9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478" y="249504"/>
            <a:ext cx="770279" cy="61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l" rtl="0" eaLnBrk="1" fontAlgn="t" hangingPunct="1">
        <a:spcBef>
          <a:spcPct val="0"/>
        </a:spcBef>
        <a:spcAft>
          <a:spcPct val="0"/>
        </a:spcAft>
        <a:defRPr sz="2100" kern="1200">
          <a:solidFill>
            <a:schemeClr val="bg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t" hangingPunct="1">
        <a:spcBef>
          <a:spcPct val="0"/>
        </a:spcBef>
        <a:spcAft>
          <a:spcPct val="0"/>
        </a:spcAft>
        <a:defRPr sz="2100">
          <a:solidFill>
            <a:srgbClr val="96BD0D"/>
          </a:solidFill>
          <a:latin typeface="Franklin Gothic Demi" charset="0"/>
          <a:ea typeface="ＭＳ Ｐゴシック" charset="0"/>
          <a:cs typeface="ＭＳ Ｐゴシック" charset="0"/>
        </a:defRPr>
      </a:lvl2pPr>
      <a:lvl3pPr algn="l" rtl="0" eaLnBrk="1" fontAlgn="t" hangingPunct="1">
        <a:spcBef>
          <a:spcPct val="0"/>
        </a:spcBef>
        <a:spcAft>
          <a:spcPct val="0"/>
        </a:spcAft>
        <a:defRPr sz="2100">
          <a:solidFill>
            <a:srgbClr val="96BD0D"/>
          </a:solidFill>
          <a:latin typeface="Franklin Gothic Demi" charset="0"/>
          <a:ea typeface="ＭＳ Ｐゴシック" charset="0"/>
          <a:cs typeface="ＭＳ Ｐゴシック" charset="0"/>
        </a:defRPr>
      </a:lvl3pPr>
      <a:lvl4pPr algn="l" rtl="0" eaLnBrk="1" fontAlgn="t" hangingPunct="1">
        <a:spcBef>
          <a:spcPct val="0"/>
        </a:spcBef>
        <a:spcAft>
          <a:spcPct val="0"/>
        </a:spcAft>
        <a:defRPr sz="2100">
          <a:solidFill>
            <a:srgbClr val="96BD0D"/>
          </a:solidFill>
          <a:latin typeface="Franklin Gothic Demi" charset="0"/>
          <a:ea typeface="ＭＳ Ｐゴシック" charset="0"/>
          <a:cs typeface="ＭＳ Ｐゴシック" charset="0"/>
        </a:defRPr>
      </a:lvl4pPr>
      <a:lvl5pPr algn="l" rtl="0" eaLnBrk="1" fontAlgn="t" hangingPunct="1">
        <a:spcBef>
          <a:spcPct val="0"/>
        </a:spcBef>
        <a:spcAft>
          <a:spcPct val="0"/>
        </a:spcAft>
        <a:defRPr sz="2100">
          <a:solidFill>
            <a:srgbClr val="96BD0D"/>
          </a:solidFill>
          <a:latin typeface="Franklin Gothic Demi" charset="0"/>
          <a:ea typeface="ＭＳ Ｐゴシック" charset="0"/>
          <a:cs typeface="ＭＳ Ｐゴシック" charset="0"/>
        </a:defRPr>
      </a:lvl5pPr>
      <a:lvl6pPr marL="342900" algn="l" rtl="0" eaLnBrk="1" fontAlgn="t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Franklin Gothic Demi" charset="0"/>
          <a:ea typeface="ＭＳ Ｐゴシック" charset="0"/>
        </a:defRPr>
      </a:lvl6pPr>
      <a:lvl7pPr marL="685800" algn="l" rtl="0" eaLnBrk="1" fontAlgn="t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Franklin Gothic Demi" charset="0"/>
          <a:ea typeface="ＭＳ Ｐゴシック" charset="0"/>
        </a:defRPr>
      </a:lvl7pPr>
      <a:lvl8pPr marL="1028700" algn="l" rtl="0" eaLnBrk="1" fontAlgn="t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Franklin Gothic Demi" charset="0"/>
          <a:ea typeface="ＭＳ Ｐゴシック" charset="0"/>
        </a:defRPr>
      </a:lvl8pPr>
      <a:lvl9pPr marL="1371600" algn="l" rtl="0" eaLnBrk="1" fontAlgn="t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Franklin Gothic Demi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accent1"/>
        </a:buClr>
        <a:buSzPct val="120000"/>
        <a:buFontTx/>
        <a:buNone/>
        <a:defRPr sz="1575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marL="0" marR="0" indent="0" algn="l" defTabSz="685800" rtl="0" eaLnBrk="1" fontAlgn="base" latinLnBrk="0" hangingPunct="1">
        <a:lnSpc>
          <a:spcPct val="120000"/>
        </a:lnSpc>
        <a:spcBef>
          <a:spcPts val="0"/>
        </a:spcBef>
        <a:spcAft>
          <a:spcPct val="0"/>
        </a:spcAft>
        <a:buClr>
          <a:schemeClr val="accent1"/>
        </a:buClr>
        <a:buSzPct val="120000"/>
        <a:buFontTx/>
        <a:buNone/>
        <a:tabLst/>
        <a:defRPr sz="1350" baseline="0">
          <a:solidFill>
            <a:schemeClr val="tx1"/>
          </a:solidFill>
          <a:latin typeface="+mn-lt"/>
          <a:ea typeface="ＭＳ Ｐゴシック" charset="0"/>
        </a:defRPr>
      </a:lvl2pPr>
      <a:lvl3pPr marL="0" marR="0" indent="0" algn="l" defTabSz="685800" rtl="0" eaLnBrk="1" fontAlgn="base" latinLnBrk="0" hangingPunct="1">
        <a:lnSpc>
          <a:spcPct val="120000"/>
        </a:lnSpc>
        <a:spcBef>
          <a:spcPts val="0"/>
        </a:spcBef>
        <a:spcAft>
          <a:spcPct val="0"/>
        </a:spcAft>
        <a:buClr>
          <a:schemeClr val="accent1"/>
        </a:buClr>
        <a:buSzPct val="120000"/>
        <a:buFontTx/>
        <a:buNone/>
        <a:tabLst/>
        <a:defRPr sz="1200" baseline="0">
          <a:solidFill>
            <a:schemeClr val="tx1"/>
          </a:solidFill>
          <a:latin typeface="+mn-lt"/>
          <a:ea typeface="ＭＳ Ｐゴシック" charset="0"/>
        </a:defRPr>
      </a:lvl3pPr>
      <a:lvl4pPr marL="202500" indent="-2025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  <a:ea typeface="ＭＳ Ｐゴシック" charset="0"/>
        </a:defRPr>
      </a:lvl4pPr>
      <a:lvl5pPr marL="405000" indent="-2025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accent1"/>
        </a:buClr>
        <a:buSzPct val="100000"/>
        <a:buFont typeface="Franklin Gothic Book" pitchFamily="34" charset="0"/>
        <a:buChar char="▫"/>
        <a:defRPr sz="12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mdv.bund.de/SharedDocs/DE/Anlage/G/MKS-Wissenschaftliche-Untersuchungen/studie-biokerosin-ee-kerosin.pdf?__blob=publicationFil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ga.katharina.goetz@dbfz.de" TargetMode="External"/><Relationship Id="rId2" Type="http://schemas.openxmlformats.org/officeDocument/2006/relationships/hyperlink" Target="mailto:franziska.mueller-langer@dbfz.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mailto:joerg.schroeder@dbfz.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-extern.kit.edu/sites/biomasse-ikft/GreenRefinery/_layouts/15/start.aspx#/default.aspx?RootFolder=%2Fsites%2Fbiomasse%2Dikft%2FGreenRefinery%2FFreigegebene%20Dokumente%2FProjektarbeit%2FAP%204%2B5%2FDatenaustausch&amp;FolderCTID=0x01200022DF50961A73F1458AE8785B590178A5&amp;View=%7BBFF4BC3B%2D5F58%2D47FA%2DA640%2DF74994F4B9EB%7D" TargetMode="External"/><Relationship Id="rId2" Type="http://schemas.openxmlformats.org/officeDocument/2006/relationships/hyperlink" Target="https://team-extern.kit.edu/sites/biomasse-ikft/GreenRefinery/Freigegebene%20Dokumente/Projektarbeit/AP%204+5/Projekttreffen/2023-07-04_REF4FU_WS_Energiebedarf_2023-07-04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1" y="1330406"/>
            <a:ext cx="9143999" cy="929846"/>
          </a:xfrm>
          <a:solidFill>
            <a:schemeClr val="tx1">
              <a:lumMod val="65000"/>
              <a:lumOff val="35000"/>
              <a:alpha val="61961"/>
            </a:schemeClr>
          </a:solidFill>
        </p:spPr>
        <p:txBody>
          <a:bodyPr vert="horz" wrap="square" lIns="351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de-DE" sz="2100" dirty="0"/>
              <a:t>AP 5 | Implementierung ausgewählter Raffineriekonzepte</a:t>
            </a:r>
            <a:endParaRPr lang="de-DE" sz="1800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FEA1DD2-67F0-4CD3-AE00-D08EF58354CD}"/>
              </a:ext>
            </a:extLst>
          </p:cNvPr>
          <p:cNvSpPr txBox="1">
            <a:spLocks/>
          </p:cNvSpPr>
          <p:nvPr/>
        </p:nvSpPr>
        <p:spPr bwMode="auto">
          <a:xfrm>
            <a:off x="496" y="4334669"/>
            <a:ext cx="9143999" cy="809625"/>
          </a:xfrm>
          <a:prstGeom prst="rect">
            <a:avLst/>
          </a:prstGeom>
          <a:solidFill>
            <a:schemeClr val="tx1">
              <a:lumMod val="65000"/>
              <a:lumOff val="35000"/>
              <a:alpha val="61961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100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None/>
              <a:defRPr sz="2100" baseline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0" marR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None/>
              <a:tabLst/>
              <a:defRPr sz="1800" baseline="0">
                <a:solidFill>
                  <a:schemeClr val="bg1"/>
                </a:solidFill>
                <a:latin typeface="+mn-lt"/>
                <a:ea typeface="ＭＳ Ｐゴシック" charset="0"/>
              </a:defRPr>
            </a:lvl2pPr>
            <a:lvl3pPr marL="0" marR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None/>
              <a:tabLst/>
              <a:defRPr sz="1600" baseline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sz="1400">
                <a:solidFill>
                  <a:schemeClr val="bg1"/>
                </a:solidFill>
                <a:latin typeface="+mn-lt"/>
                <a:ea typeface="ＭＳ Ｐゴシック" charset="0"/>
              </a:defRPr>
            </a:lvl4pPr>
            <a:lvl5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sz="120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685800">
              <a:buClr>
                <a:srgbClr val="97BF0D"/>
              </a:buClr>
            </a:pPr>
            <a:r>
              <a:rPr lang="de-DE" sz="1050" kern="0" dirty="0">
                <a:solidFill>
                  <a:srgbClr val="FFFFFF"/>
                </a:solidFill>
                <a:latin typeface="Franklin Gothic Demi"/>
              </a:rPr>
              <a:t>3. Projekttreffen | Freiberg | 05.06.2024</a:t>
            </a:r>
          </a:p>
        </p:txBody>
      </p:sp>
    </p:spTree>
    <p:extLst>
      <p:ext uri="{BB962C8B-B14F-4D97-AF65-F5344CB8AC3E}">
        <p14:creationId xmlns:p14="http://schemas.microsoft.com/office/powerpoint/2010/main" val="286425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6E08E74-650F-487B-BA32-B141511C8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69" y="0"/>
            <a:ext cx="7276461" cy="5145088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0C1AF7D-95F6-4A6D-BA1B-23ED6800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10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148268-29CD-4969-83F7-19CF501F1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" y="0"/>
            <a:ext cx="1025377" cy="145455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D1AC55D-64D2-49E3-82B0-1F585A449D6A}"/>
              </a:ext>
            </a:extLst>
          </p:cNvPr>
          <p:cNvSpPr txBox="1"/>
          <p:nvPr/>
        </p:nvSpPr>
        <p:spPr>
          <a:xfrm>
            <a:off x="5156474" y="2572544"/>
            <a:ext cx="2634955" cy="430887"/>
          </a:xfrm>
          <a:prstGeom prst="rect">
            <a:avLst/>
          </a:prstGeom>
          <a:solidFill>
            <a:srgbClr val="3EA54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Beispiel für einen Produktsteckbrief: Erneuerbares Kerosin EU Markt</a:t>
            </a:r>
          </a:p>
        </p:txBody>
      </p:sp>
    </p:spTree>
    <p:extLst>
      <p:ext uri="{BB962C8B-B14F-4D97-AF65-F5344CB8AC3E}">
        <p14:creationId xmlns:p14="http://schemas.microsoft.com/office/powerpoint/2010/main" val="917533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A818470-FC46-4C02-A851-8722EAFC2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681" y="0"/>
            <a:ext cx="3643960" cy="5145088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A010BB9-C490-4630-AD38-B506D31F4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11</a:t>
            </a:fld>
            <a:endParaRPr lang="en-US" noProof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AF8790B-3AAD-49F5-B51E-BCC9BC7638A4}"/>
              </a:ext>
            </a:extLst>
          </p:cNvPr>
          <p:cNvSpPr/>
          <p:nvPr/>
        </p:nvSpPr>
        <p:spPr>
          <a:xfrm>
            <a:off x="4925004" y="1713814"/>
            <a:ext cx="1009794" cy="226771"/>
          </a:xfrm>
          <a:prstGeom prst="ellipse">
            <a:avLst/>
          </a:prstGeom>
          <a:solidFill>
            <a:srgbClr val="E5F4F2">
              <a:alpha val="31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49CD48B-560E-4B98-83F1-FFE379332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59" y="0"/>
            <a:ext cx="3639907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4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0C1AF7D-95F6-4A6D-BA1B-23ED6800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12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ECC1350-D6C6-476D-A6EB-35147E0A7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801" y="0"/>
            <a:ext cx="5718398" cy="514508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45A7140-47B1-4C82-85EC-825769853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" y="0"/>
            <a:ext cx="1025377" cy="14545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62A898A-D917-480C-8D8A-489B85BCFF84}"/>
              </a:ext>
            </a:extLst>
          </p:cNvPr>
          <p:cNvSpPr txBox="1"/>
          <p:nvPr/>
        </p:nvSpPr>
        <p:spPr>
          <a:xfrm>
            <a:off x="7401363" y="157769"/>
            <a:ext cx="1736578" cy="430887"/>
          </a:xfrm>
          <a:prstGeom prst="rect">
            <a:avLst/>
          </a:prstGeom>
          <a:solidFill>
            <a:srgbClr val="3EA54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Übersicht EU RED II Zertifizierungssysteme</a:t>
            </a:r>
          </a:p>
        </p:txBody>
      </p:sp>
    </p:spTree>
    <p:extLst>
      <p:ext uri="{BB962C8B-B14F-4D97-AF65-F5344CB8AC3E}">
        <p14:creationId xmlns:p14="http://schemas.microsoft.com/office/powerpoint/2010/main" val="2799390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DBB8960-2C96-4611-A546-9BAD9AA75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681" y="0"/>
            <a:ext cx="3643960" cy="5145088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A010BB9-C490-4630-AD38-B506D31F4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13</a:t>
            </a:fld>
            <a:endParaRPr lang="en-US" noProof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AF8790B-3AAD-49F5-B51E-BCC9BC7638A4}"/>
              </a:ext>
            </a:extLst>
          </p:cNvPr>
          <p:cNvSpPr/>
          <p:nvPr/>
        </p:nvSpPr>
        <p:spPr>
          <a:xfrm>
            <a:off x="5061098" y="2069897"/>
            <a:ext cx="541622" cy="226771"/>
          </a:xfrm>
          <a:prstGeom prst="ellipse">
            <a:avLst/>
          </a:prstGeom>
          <a:solidFill>
            <a:srgbClr val="E5F4F2">
              <a:alpha val="31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378C37F-17B0-43E7-B02D-576F4C1DD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59" y="0"/>
            <a:ext cx="3639907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0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0C1AF7D-95F6-4A6D-BA1B-23ED6800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14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A034176-9F69-4344-9030-ABADAABBD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829" y="0"/>
            <a:ext cx="5773541" cy="514508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A3760DF-569E-4EDF-8CD2-3898A686A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" y="0"/>
            <a:ext cx="1025377" cy="14545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0E96885-AEC2-4FF5-937C-8F1074254E0E}"/>
              </a:ext>
            </a:extLst>
          </p:cNvPr>
          <p:cNvSpPr txBox="1"/>
          <p:nvPr/>
        </p:nvSpPr>
        <p:spPr>
          <a:xfrm>
            <a:off x="0" y="3043844"/>
            <a:ext cx="2622403" cy="430887"/>
          </a:xfrm>
          <a:prstGeom prst="rect">
            <a:avLst/>
          </a:prstGeom>
          <a:solidFill>
            <a:srgbClr val="3EA54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Beispiel für einen Systemsteckbrief: Erneuerbares Kerosin EU Markt</a:t>
            </a:r>
          </a:p>
        </p:txBody>
      </p:sp>
    </p:spTree>
    <p:extLst>
      <p:ext uri="{BB962C8B-B14F-4D97-AF65-F5344CB8AC3E}">
        <p14:creationId xmlns:p14="http://schemas.microsoft.com/office/powerpoint/2010/main" val="80984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FE2FBBB-DB8D-4657-BB99-005AFB0FF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Vervollständigung und Aktualisierung von Broschüre mit Übersichten und Steckbriefen </a:t>
            </a:r>
          </a:p>
          <a:p>
            <a:endParaRPr lang="de-DE" dirty="0"/>
          </a:p>
          <a:p>
            <a:r>
              <a:rPr lang="de-DE" dirty="0"/>
              <a:t>Für mehr Informationen: </a:t>
            </a:r>
          </a:p>
          <a:p>
            <a:pPr lvl="1"/>
            <a:r>
              <a:rPr lang="de-DE" dirty="0"/>
              <a:t>Detailliertere Vorstellung und Diskussion der Inhalte/Formate im Rahmen des Jour Fixe AP 4 &amp; 5 - 27.09.2024 (online)</a:t>
            </a:r>
          </a:p>
          <a:p>
            <a:pPr lvl="1"/>
            <a:r>
              <a:rPr lang="de-DE" dirty="0"/>
              <a:t>Fragen und Ideen willkommen!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AF585B2-E6FE-4906-A037-C9428CD38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5A59548-2541-4BA1-9B35-9B8045205CD9}"/>
              </a:ext>
            </a:extLst>
          </p:cNvPr>
          <p:cNvSpPr txBox="1">
            <a:spLocks/>
          </p:cNvSpPr>
          <p:nvPr/>
        </p:nvSpPr>
        <p:spPr>
          <a:xfrm>
            <a:off x="548400" y="4486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 fontScale="97500"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 5.2 | Zertifizierungssysteme und Anrechnungsmodelle</a:t>
            </a:r>
            <a:br>
              <a:rPr lang="de-DE" dirty="0"/>
            </a:br>
            <a:r>
              <a:rPr lang="de-DE" dirty="0"/>
              <a:t>Ausblick</a:t>
            </a:r>
          </a:p>
        </p:txBody>
      </p:sp>
    </p:spTree>
    <p:extLst>
      <p:ext uri="{BB962C8B-B14F-4D97-AF65-F5344CB8AC3E}">
        <p14:creationId xmlns:p14="http://schemas.microsoft.com/office/powerpoint/2010/main" val="840672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16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</p:spPr>
        <p:txBody>
          <a:bodyPr>
            <a:normAutofit fontScale="90000"/>
          </a:bodyPr>
          <a:lstStyle/>
          <a:p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 5.3 | SWOT-Analyse</a:t>
            </a:r>
            <a:br>
              <a:rPr lang="de-DE" dirty="0"/>
            </a:br>
            <a:r>
              <a:rPr lang="de-DE" dirty="0"/>
              <a:t>Übersicht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291DAFC-30C7-4FF8-9BC2-3C4A18F33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110100"/>
              </p:ext>
            </p:extLst>
          </p:nvPr>
        </p:nvGraphicFramePr>
        <p:xfrm>
          <a:off x="379184" y="1089184"/>
          <a:ext cx="8510374" cy="293668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08976">
                  <a:extLst>
                    <a:ext uri="{9D8B030D-6E8A-4147-A177-3AD203B41FA5}">
                      <a16:colId xmlns:a16="http://schemas.microsoft.com/office/drawing/2014/main" val="426534787"/>
                    </a:ext>
                  </a:extLst>
                </a:gridCol>
                <a:gridCol w="7101398">
                  <a:extLst>
                    <a:ext uri="{9D8B030D-6E8A-4147-A177-3AD203B41FA5}">
                      <a16:colId xmlns:a16="http://schemas.microsoft.com/office/drawing/2014/main" val="1132135093"/>
                    </a:ext>
                  </a:extLst>
                </a:gridCol>
              </a:tblGrid>
              <a:tr h="281398">
                <a:tc>
                  <a:txBody>
                    <a:bodyPr/>
                    <a:lstStyle/>
                    <a:p>
                      <a:r>
                        <a:rPr lang="de-DE" sz="1200" dirty="0"/>
                        <a:t>AP 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SWOT-Analyse zur Einschätzung der Wettbewerbsfähigkeit und Erfolgsfaktoren für Geschäftsmodelle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153427"/>
                  </a:ext>
                </a:extLst>
              </a:tr>
              <a:tr h="420522">
                <a:tc>
                  <a:txBody>
                    <a:bodyPr/>
                    <a:lstStyle/>
                    <a:p>
                      <a:r>
                        <a:rPr lang="de-DE" sz="1200" dirty="0"/>
                        <a:t>Ziel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Ableitung von Erfolgsfaktoren für mögliche Geschäftsmodelle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9784244"/>
                  </a:ext>
                </a:extLst>
              </a:tr>
              <a:tr h="504485">
                <a:tc>
                  <a:txBody>
                    <a:bodyPr/>
                    <a:lstStyle/>
                    <a:p>
                      <a:r>
                        <a:rPr lang="de-DE" sz="1200" dirty="0"/>
                        <a:t>Inhalt &amp; Methodik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SWOT-Analyse analysiert Wettbewerbsfähigkeit der im Vorhaben betrachteten Raffineriekonzepte. Sie erfolgt unter Einbezug der Ergebnisse aus sämtlichen 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82822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de-DE" sz="1200" dirty="0"/>
                        <a:t>Erforderliche Zuarbeiten des Projektteams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DBFZ &amp; IIP: bearbeitet das AP federführend </a:t>
                      </a:r>
                    </a:p>
                    <a:p>
                      <a:r>
                        <a:rPr lang="de-DE" sz="1200" dirty="0"/>
                        <a:t>Alle weiteren Partner, insbesondere </a:t>
                      </a:r>
                      <a:r>
                        <a:rPr lang="de-DE" sz="1200" dirty="0" err="1"/>
                        <a:t>MiRO</a:t>
                      </a:r>
                      <a:r>
                        <a:rPr lang="de-DE" sz="1200" dirty="0"/>
                        <a:t>: Expertise aus ihrer jeweiligen Perspektive.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669795"/>
                  </a:ext>
                </a:extLst>
              </a:tr>
              <a:tr h="420522">
                <a:tc>
                  <a:txBody>
                    <a:bodyPr/>
                    <a:lstStyle/>
                    <a:p>
                      <a:r>
                        <a:rPr lang="de-DE" sz="1200" dirty="0"/>
                        <a:t>Erwartete Ergebnisse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MS 5.3 | Ergebnisse aus SWOT und Katalog Erfolgsfaktoren (M18, M30)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4449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Aktueller Fortschritt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Gestartet, erste Vorschläge zur Methodik; Input und Hinweise zu Veröffentlichungen zu SWOT und/oder durchgeführten SWOT willkommen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48444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93012F7A-B36A-4CF5-AECF-3637637A27F1}"/>
              </a:ext>
            </a:extLst>
          </p:cNvPr>
          <p:cNvSpPr txBox="1"/>
          <p:nvPr/>
        </p:nvSpPr>
        <p:spPr>
          <a:xfrm>
            <a:off x="6773333" y="181222"/>
            <a:ext cx="1347893" cy="261610"/>
          </a:xfrm>
          <a:prstGeom prst="rect">
            <a:avLst/>
          </a:prstGeom>
          <a:solidFill>
            <a:srgbClr val="3EA54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06/2023 – 11/2025</a:t>
            </a:r>
          </a:p>
        </p:txBody>
      </p:sp>
    </p:spTree>
    <p:extLst>
      <p:ext uri="{BB962C8B-B14F-4D97-AF65-F5344CB8AC3E}">
        <p14:creationId xmlns:p14="http://schemas.microsoft.com/office/powerpoint/2010/main" val="600950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17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</p:spPr>
        <p:txBody>
          <a:bodyPr>
            <a:normAutofit fontScale="90000"/>
          </a:bodyPr>
          <a:lstStyle/>
          <a:p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 5.3 | SWOT-Analyse</a:t>
            </a:r>
            <a:br>
              <a:rPr lang="de-DE" dirty="0"/>
            </a:br>
            <a:r>
              <a:rPr lang="de-DE" dirty="0"/>
              <a:t>Methode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3012F7A-B36A-4CF5-AECF-3637637A27F1}"/>
              </a:ext>
            </a:extLst>
          </p:cNvPr>
          <p:cNvSpPr txBox="1"/>
          <p:nvPr/>
        </p:nvSpPr>
        <p:spPr>
          <a:xfrm>
            <a:off x="6773333" y="181222"/>
            <a:ext cx="1347893" cy="261610"/>
          </a:xfrm>
          <a:prstGeom prst="rect">
            <a:avLst/>
          </a:prstGeom>
          <a:solidFill>
            <a:srgbClr val="3EA54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06/2023 – 11/2025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D2F5472F-3391-4D8F-8472-DFDD9571A953}"/>
              </a:ext>
            </a:extLst>
          </p:cNvPr>
          <p:cNvGrpSpPr/>
          <p:nvPr/>
        </p:nvGrpSpPr>
        <p:grpSpPr>
          <a:xfrm>
            <a:off x="396000" y="987255"/>
            <a:ext cx="4729879" cy="3418418"/>
            <a:chOff x="396000" y="987255"/>
            <a:chExt cx="4729879" cy="3418418"/>
          </a:xfrm>
        </p:grpSpPr>
        <p:sp>
          <p:nvSpPr>
            <p:cNvPr id="11" name="Pfeil: nach unten 10">
              <a:extLst>
                <a:ext uri="{FF2B5EF4-FFF2-40B4-BE49-F238E27FC236}">
                  <a16:creationId xmlns:a16="http://schemas.microsoft.com/office/drawing/2014/main" id="{B159D1CA-A0B7-403B-9D42-275A5E502DD0}"/>
                </a:ext>
              </a:extLst>
            </p:cNvPr>
            <p:cNvSpPr/>
            <p:nvPr/>
          </p:nvSpPr>
          <p:spPr>
            <a:xfrm>
              <a:off x="3960296" y="2948242"/>
              <a:ext cx="315167" cy="389201"/>
            </a:xfrm>
            <a:prstGeom prst="downArrow">
              <a:avLst>
                <a:gd name="adj1" fmla="val 58696"/>
                <a:gd name="adj2" fmla="val 50000"/>
              </a:avLst>
            </a:prstGeom>
            <a:solidFill>
              <a:srgbClr val="009682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de-DE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600B44F-5057-4C08-8F42-D6807313D546}"/>
                </a:ext>
              </a:extLst>
            </p:cNvPr>
            <p:cNvSpPr/>
            <p:nvPr/>
          </p:nvSpPr>
          <p:spPr>
            <a:xfrm>
              <a:off x="3109879" y="3397673"/>
              <a:ext cx="2016000" cy="10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2383" tIns="12383" rIns="12383" bIns="12383" numCol="1" spcCol="1270" anchor="ctr" anchorCtr="0">
              <a:noAutofit/>
            </a:bodyPr>
            <a:lstStyle/>
            <a:p>
              <a:pPr algn="ctr"/>
              <a:r>
                <a:rPr lang="de-DE" sz="1350" dirty="0">
                  <a:solidFill>
                    <a:schemeClr val="bg1"/>
                  </a:solidFill>
                </a:rPr>
                <a:t>Entwicklung von Strategien</a:t>
              </a:r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6CC04D1E-FE8A-4AE0-A5CE-A870708C4C1C}"/>
                </a:ext>
              </a:extLst>
            </p:cNvPr>
            <p:cNvGrpSpPr/>
            <p:nvPr/>
          </p:nvGrpSpPr>
          <p:grpSpPr>
            <a:xfrm>
              <a:off x="396000" y="987255"/>
              <a:ext cx="2022802" cy="1011405"/>
              <a:chOff x="456807" y="1313"/>
              <a:chExt cx="2022802" cy="1011405"/>
            </a:xfrm>
          </p:grpSpPr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72E2BF74-D1DE-4164-A4F0-F2A881E5FE4C}"/>
                  </a:ext>
                </a:extLst>
              </p:cNvPr>
              <p:cNvSpPr/>
              <p:nvPr/>
            </p:nvSpPr>
            <p:spPr>
              <a:xfrm>
                <a:off x="456807" y="1313"/>
                <a:ext cx="2022802" cy="101140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Ellipse 4">
                <a:extLst>
                  <a:ext uri="{FF2B5EF4-FFF2-40B4-BE49-F238E27FC236}">
                    <a16:creationId xmlns:a16="http://schemas.microsoft.com/office/drawing/2014/main" id="{991621BB-D3E5-4C99-B045-A3C40E35D8D7}"/>
                  </a:ext>
                </a:extLst>
              </p:cNvPr>
              <p:cNvSpPr txBox="1"/>
              <p:nvPr/>
            </p:nvSpPr>
            <p:spPr>
              <a:xfrm>
                <a:off x="753039" y="149430"/>
                <a:ext cx="1430338" cy="7151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sz="1400" kern="1200" dirty="0"/>
                  <a:t>Externe Analyse: Chancen und Risiken</a:t>
                </a:r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30BCAB7F-8C27-4BAC-AC05-634EC2B2E986}"/>
                </a:ext>
              </a:extLst>
            </p:cNvPr>
            <p:cNvGrpSpPr/>
            <p:nvPr/>
          </p:nvGrpSpPr>
          <p:grpSpPr>
            <a:xfrm>
              <a:off x="396000" y="2711974"/>
              <a:ext cx="2022802" cy="1011405"/>
              <a:chOff x="456807" y="1720363"/>
              <a:chExt cx="2022802" cy="1011405"/>
            </a:xfrm>
          </p:grpSpPr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1A6CC769-C317-48C3-B762-B20DE4AD8709}"/>
                  </a:ext>
                </a:extLst>
              </p:cNvPr>
              <p:cNvSpPr/>
              <p:nvPr/>
            </p:nvSpPr>
            <p:spPr>
              <a:xfrm>
                <a:off x="456807" y="1720363"/>
                <a:ext cx="2022802" cy="101140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Ellipse 4">
                <a:extLst>
                  <a:ext uri="{FF2B5EF4-FFF2-40B4-BE49-F238E27FC236}">
                    <a16:creationId xmlns:a16="http://schemas.microsoft.com/office/drawing/2014/main" id="{54FFC6C6-E2E6-4426-B4FA-8A982D1AFFD2}"/>
                  </a:ext>
                </a:extLst>
              </p:cNvPr>
              <p:cNvSpPr txBox="1"/>
              <p:nvPr/>
            </p:nvSpPr>
            <p:spPr>
              <a:xfrm>
                <a:off x="753039" y="1868480"/>
                <a:ext cx="1430338" cy="7151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sz="1400" kern="1200" dirty="0"/>
                  <a:t>Interne Analyse: Stärken und Schwächen</a:t>
                </a:r>
              </a:p>
            </p:txBody>
          </p:sp>
        </p:grp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DC857A30-F373-49D1-8073-718C790863B5}"/>
                </a:ext>
              </a:extLst>
            </p:cNvPr>
            <p:cNvGrpSpPr/>
            <p:nvPr/>
          </p:nvGrpSpPr>
          <p:grpSpPr>
            <a:xfrm>
              <a:off x="1130978" y="2078120"/>
              <a:ext cx="552847" cy="552847"/>
              <a:chOff x="1191785" y="1090117"/>
              <a:chExt cx="552847" cy="552847"/>
            </a:xfrm>
          </p:grpSpPr>
          <p:sp>
            <p:nvSpPr>
              <p:cNvPr id="25" name="Additionszeichen 24">
                <a:extLst>
                  <a:ext uri="{FF2B5EF4-FFF2-40B4-BE49-F238E27FC236}">
                    <a16:creationId xmlns:a16="http://schemas.microsoft.com/office/drawing/2014/main" id="{63BBFADE-C02C-46EE-9347-3E21B6FF232F}"/>
                  </a:ext>
                </a:extLst>
              </p:cNvPr>
              <p:cNvSpPr/>
              <p:nvPr/>
            </p:nvSpPr>
            <p:spPr>
              <a:xfrm>
                <a:off x="1191785" y="1090117"/>
                <a:ext cx="552847" cy="552847"/>
              </a:xfrm>
              <a:prstGeom prst="mathPlus">
                <a:avLst/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Additionszeichen 4">
                <a:extLst>
                  <a:ext uri="{FF2B5EF4-FFF2-40B4-BE49-F238E27FC236}">
                    <a16:creationId xmlns:a16="http://schemas.microsoft.com/office/drawing/2014/main" id="{E720776C-C62E-494A-87D2-3FA69EFABDC9}"/>
                  </a:ext>
                </a:extLst>
              </p:cNvPr>
              <p:cNvSpPr txBox="1"/>
              <p:nvPr/>
            </p:nvSpPr>
            <p:spPr>
              <a:xfrm>
                <a:off x="1265065" y="1301526"/>
                <a:ext cx="406287" cy="1300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DE" sz="900" kern="120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AE9A9865-D3D8-4000-B377-7C4A1960E5CD}"/>
                </a:ext>
              </a:extLst>
            </p:cNvPr>
            <p:cNvGrpSpPr/>
            <p:nvPr/>
          </p:nvGrpSpPr>
          <p:grpSpPr>
            <a:xfrm>
              <a:off x="1930982" y="2177251"/>
              <a:ext cx="931738" cy="354584"/>
              <a:chOff x="1958461" y="1189249"/>
              <a:chExt cx="931738" cy="354584"/>
            </a:xfrm>
          </p:grpSpPr>
          <p:sp>
            <p:nvSpPr>
              <p:cNvPr id="23" name="Pfeil: nach rechts 22">
                <a:extLst>
                  <a:ext uri="{FF2B5EF4-FFF2-40B4-BE49-F238E27FC236}">
                    <a16:creationId xmlns:a16="http://schemas.microsoft.com/office/drawing/2014/main" id="{4ED80C78-3FF6-4B07-9B2F-C4185E8F5B60}"/>
                  </a:ext>
                </a:extLst>
              </p:cNvPr>
              <p:cNvSpPr/>
              <p:nvPr/>
            </p:nvSpPr>
            <p:spPr>
              <a:xfrm>
                <a:off x="1958461" y="1189249"/>
                <a:ext cx="931738" cy="354584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Pfeil: nach rechts 6">
                <a:extLst>
                  <a:ext uri="{FF2B5EF4-FFF2-40B4-BE49-F238E27FC236}">
                    <a16:creationId xmlns:a16="http://schemas.microsoft.com/office/drawing/2014/main" id="{813A6F09-E781-424C-8F7C-E2837D02F1AE}"/>
                  </a:ext>
                </a:extLst>
              </p:cNvPr>
              <p:cNvSpPr txBox="1"/>
              <p:nvPr/>
            </p:nvSpPr>
            <p:spPr>
              <a:xfrm>
                <a:off x="1958461" y="1260166"/>
                <a:ext cx="825363" cy="2127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DE" sz="1600" kern="1200"/>
              </a:p>
            </p:txBody>
          </p:sp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96D8A829-EA1A-4590-B946-018C7DA0387B}"/>
                </a:ext>
              </a:extLst>
            </p:cNvPr>
            <p:cNvGrpSpPr/>
            <p:nvPr/>
          </p:nvGrpSpPr>
          <p:grpSpPr>
            <a:xfrm>
              <a:off x="3109879" y="1850543"/>
              <a:ext cx="2016000" cy="1008000"/>
              <a:chOff x="1036348" y="261"/>
              <a:chExt cx="2856907" cy="2732559"/>
            </a:xfrm>
          </p:grpSpPr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6AD0BD09-DB48-4BDF-805B-524419ED9BC3}"/>
                  </a:ext>
                </a:extLst>
              </p:cNvPr>
              <p:cNvSpPr/>
              <p:nvPr/>
            </p:nvSpPr>
            <p:spPr>
              <a:xfrm>
                <a:off x="1036348" y="261"/>
                <a:ext cx="2856907" cy="273255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Ellipse 4">
                <a:extLst>
                  <a:ext uri="{FF2B5EF4-FFF2-40B4-BE49-F238E27FC236}">
                    <a16:creationId xmlns:a16="http://schemas.microsoft.com/office/drawing/2014/main" id="{29295DDC-2DA5-4B23-A543-8ED70BDD1566}"/>
                  </a:ext>
                </a:extLst>
              </p:cNvPr>
              <p:cNvSpPr txBox="1"/>
              <p:nvPr/>
            </p:nvSpPr>
            <p:spPr>
              <a:xfrm>
                <a:off x="1454732" y="400435"/>
                <a:ext cx="2020139" cy="19322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9370" tIns="39370" rIns="39370" bIns="39370" numCol="1" spcCol="1270" anchor="ctr" anchorCtr="0">
                <a:noAutofit/>
              </a:bodyPr>
              <a:lstStyle/>
              <a:p>
                <a:pPr marL="0" lvl="0" indent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sz="1400" kern="1200" dirty="0"/>
                  <a:t>Bewertung der Faktoren</a:t>
                </a:r>
              </a:p>
            </p:txBody>
          </p:sp>
        </p:grp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955E240B-8C89-4200-B86E-6C2FCADAE35B}"/>
              </a:ext>
            </a:extLst>
          </p:cNvPr>
          <p:cNvSpPr/>
          <p:nvPr/>
        </p:nvSpPr>
        <p:spPr>
          <a:xfrm>
            <a:off x="5914189" y="1138484"/>
            <a:ext cx="2699085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28600" lvl="2" indent="-228600">
              <a:lnSpc>
                <a:spcPct val="100000"/>
              </a:lnSpc>
              <a:spcBef>
                <a:spcPts val="450"/>
              </a:spcBef>
              <a:buFont typeface="+mj-lt"/>
              <a:buAutoNum type="arabicPeriod"/>
            </a:pPr>
            <a:r>
              <a:rPr lang="de-DE" sz="1200" dirty="0"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SWOT | Standortbezogen</a:t>
            </a:r>
            <a:br>
              <a:rPr lang="de-DE" sz="1200" dirty="0"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</a:br>
            <a:r>
              <a:rPr lang="de-DE" sz="1200" dirty="0" err="1"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Brownfield</a:t>
            </a:r>
            <a:r>
              <a:rPr lang="de-DE" sz="1200" dirty="0"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 und Greenfield-Ansatz</a:t>
            </a:r>
            <a:br>
              <a:rPr lang="de-DE" sz="1200" dirty="0"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</a:br>
            <a:r>
              <a:rPr lang="de-DE" sz="1200" dirty="0"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MS 5.3 (M18)</a:t>
            </a:r>
            <a:endParaRPr lang="de-DE" sz="14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D1994D2-9A44-43D4-8166-91CAFA3996BF}"/>
              </a:ext>
            </a:extLst>
          </p:cNvPr>
          <p:cNvSpPr/>
          <p:nvPr/>
        </p:nvSpPr>
        <p:spPr>
          <a:xfrm>
            <a:off x="5915510" y="3738470"/>
            <a:ext cx="2697764" cy="646331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28600" lvl="2" indent="-228600">
              <a:lnSpc>
                <a:spcPct val="100000"/>
              </a:lnSpc>
              <a:spcBef>
                <a:spcPts val="450"/>
              </a:spcBef>
              <a:buFont typeface="+mj-lt"/>
              <a:buAutoNum type="arabicPeriod" startAt="2"/>
            </a:pP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SWOT | Prozessbezogen</a:t>
            </a:r>
            <a:b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</a:b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Prozessketten</a:t>
            </a:r>
            <a:b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</a:b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MS 5.3 (M30)</a:t>
            </a:r>
          </a:p>
        </p:txBody>
      </p:sp>
      <p:graphicFrame>
        <p:nvGraphicFramePr>
          <p:cNvPr id="32" name="Tabelle 31">
            <a:extLst>
              <a:ext uri="{FF2B5EF4-FFF2-40B4-BE49-F238E27FC236}">
                <a16:creationId xmlns:a16="http://schemas.microsoft.com/office/drawing/2014/main" id="{C0742786-D194-4F46-A56F-F69A6BAA5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732007"/>
              </p:ext>
            </p:extLst>
          </p:nvPr>
        </p:nvGraphicFramePr>
        <p:xfrm>
          <a:off x="5998663" y="1830132"/>
          <a:ext cx="2613292" cy="1591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13292">
                  <a:extLst>
                    <a:ext uri="{9D8B030D-6E8A-4147-A177-3AD203B41FA5}">
                      <a16:colId xmlns:a16="http://schemas.microsoft.com/office/drawing/2014/main" val="2694676292"/>
                    </a:ext>
                  </a:extLst>
                </a:gridCol>
              </a:tblGrid>
              <a:tr h="159155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≡"/>
                      </a:pPr>
                      <a:r>
                        <a:rPr lang="de-DE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Technologische Anforderungen</a:t>
                      </a:r>
                      <a:endParaRPr lang="de-DE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≡"/>
                      </a:pPr>
                      <a:r>
                        <a:rPr lang="de-DE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Bereitstellung der Ressourcen</a:t>
                      </a:r>
                      <a:endParaRPr lang="de-DE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≡"/>
                      </a:pPr>
                      <a:r>
                        <a:rPr lang="de-DE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Inverkehrbringen der Produkte</a:t>
                      </a:r>
                      <a:endParaRPr lang="de-DE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≡"/>
                      </a:pPr>
                      <a:r>
                        <a:rPr lang="de-DE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Kopplung zu regionalen Industrien</a:t>
                      </a:r>
                      <a:endParaRPr lang="de-DE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≡"/>
                      </a:pPr>
                      <a:r>
                        <a:rPr lang="de-DE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Kostenaspekte</a:t>
                      </a:r>
                      <a:endParaRPr lang="de-DE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≡"/>
                      </a:pPr>
                      <a:r>
                        <a:rPr lang="de-DE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Umweltaspekte</a:t>
                      </a:r>
                      <a:endParaRPr lang="de-DE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≡"/>
                      </a:pPr>
                      <a:r>
                        <a:rPr lang="de-DE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Sicherheitsaspekte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≡"/>
                      </a:pPr>
                      <a:r>
                        <a:rPr lang="de-DE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Nationale und internationale Ziele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≡"/>
                      </a:pPr>
                      <a:r>
                        <a:rPr lang="de-DE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Sonstiges</a:t>
                      </a:r>
                      <a:endParaRPr lang="de-DE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145375"/>
                  </a:ext>
                </a:extLst>
              </a:tr>
            </a:tbl>
          </a:graphicData>
        </a:graphic>
      </p:graphicFrame>
      <p:sp>
        <p:nvSpPr>
          <p:cNvPr id="35" name="Rechteck 34">
            <a:extLst>
              <a:ext uri="{FF2B5EF4-FFF2-40B4-BE49-F238E27FC236}">
                <a16:creationId xmlns:a16="http://schemas.microsoft.com/office/drawing/2014/main" id="{5EECEDEB-F380-4C57-9C77-591BEC1E4106}"/>
              </a:ext>
            </a:extLst>
          </p:cNvPr>
          <p:cNvSpPr/>
          <p:nvPr/>
        </p:nvSpPr>
        <p:spPr>
          <a:xfrm>
            <a:off x="2922417" y="3345684"/>
            <a:ext cx="2390924" cy="13343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200" b="1" dirty="0">
                <a:solidFill>
                  <a:schemeClr val="tx2"/>
                </a:solidFill>
              </a:rPr>
              <a:t>AP 5.4 Implementierungsplan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76B8958-E779-4062-8008-6732DC608947}"/>
              </a:ext>
            </a:extLst>
          </p:cNvPr>
          <p:cNvSpPr/>
          <p:nvPr/>
        </p:nvSpPr>
        <p:spPr>
          <a:xfrm>
            <a:off x="5914849" y="4525678"/>
            <a:ext cx="2697764" cy="276999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28600" lvl="2" indent="-228600">
              <a:lnSpc>
                <a:spcPct val="100000"/>
              </a:lnSpc>
              <a:spcBef>
                <a:spcPts val="450"/>
              </a:spcBef>
              <a:buFont typeface="+mj-lt"/>
              <a:buAutoNum type="arabicPeriod" startAt="3"/>
            </a:pPr>
            <a:r>
              <a:rPr lang="de-DE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InnoFuels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 Workshop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2929C51-A135-40D9-AE2C-92411906FC3A}"/>
              </a:ext>
            </a:extLst>
          </p:cNvPr>
          <p:cNvSpPr txBox="1"/>
          <p:nvPr/>
        </p:nvSpPr>
        <p:spPr>
          <a:xfrm>
            <a:off x="5855002" y="3460120"/>
            <a:ext cx="2817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</a:rPr>
              <a:t>Ausblick:</a:t>
            </a:r>
          </a:p>
        </p:txBody>
      </p:sp>
    </p:spTree>
    <p:extLst>
      <p:ext uri="{BB962C8B-B14F-4D97-AF65-F5344CB8AC3E}">
        <p14:creationId xmlns:p14="http://schemas.microsoft.com/office/powerpoint/2010/main" val="39542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2158DA72-FBEA-4874-8711-4F60802B1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488691"/>
              </p:ext>
            </p:extLst>
          </p:nvPr>
        </p:nvGraphicFramePr>
        <p:xfrm>
          <a:off x="379184" y="937599"/>
          <a:ext cx="8175688" cy="399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87844">
                  <a:extLst>
                    <a:ext uri="{9D8B030D-6E8A-4147-A177-3AD203B41FA5}">
                      <a16:colId xmlns:a16="http://schemas.microsoft.com/office/drawing/2014/main" val="4202389742"/>
                    </a:ext>
                  </a:extLst>
                </a:gridCol>
                <a:gridCol w="4087844">
                  <a:extLst>
                    <a:ext uri="{9D8B030D-6E8A-4147-A177-3AD203B41FA5}">
                      <a16:colId xmlns:a16="http://schemas.microsoft.com/office/drawing/2014/main" val="367245744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b="1" dirty="0">
                          <a:effectLst/>
                        </a:rPr>
                        <a:t>Stärke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b="1" dirty="0">
                          <a:effectLst/>
                        </a:rPr>
                        <a:t>Schwäche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288765"/>
                  </a:ext>
                </a:extLst>
              </a:tr>
              <a:tr h="2340000">
                <a:tc>
                  <a:txBody>
                    <a:bodyPr/>
                    <a:lstStyle/>
                    <a:p>
                      <a:pPr marL="266700" indent="-17145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dirty="0">
                          <a:effectLst/>
                        </a:rPr>
                        <a:t>Nutzung vorhandener Genehmigungen</a:t>
                      </a:r>
                    </a:p>
                    <a:p>
                      <a:pPr marL="266700" marR="0" lvl="0" indent="-171450" algn="l" defTabSz="685983" rtl="0" eaLnBrk="1" fontAlgn="auto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SzTx/>
                        <a:buFontTx/>
                        <a:buChar char="≡"/>
                        <a:tabLst/>
                        <a:defRPr/>
                      </a:pPr>
                      <a:r>
                        <a:rPr lang="de-DE" sz="1100" dirty="0">
                          <a:effectLst/>
                        </a:rPr>
                        <a:t>Weiternutzung von Teilen der Bestandsanlage/-technologie</a:t>
                      </a:r>
                    </a:p>
                    <a:p>
                      <a:pPr marL="266700" indent="-17145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dirty="0">
                          <a:effectLst/>
                        </a:rPr>
                        <a:t>Nutzung vorhandener Infrastruktur</a:t>
                      </a:r>
                    </a:p>
                    <a:p>
                      <a:pPr marL="266700" indent="-17145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dirty="0">
                          <a:effectLst/>
                        </a:rPr>
                        <a:t>Geschultes Personal verfügbar/vorhanden</a:t>
                      </a:r>
                    </a:p>
                    <a:p>
                      <a:pPr marL="266700" indent="-17145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dirty="0">
                          <a:effectLst/>
                        </a:rPr>
                        <a:t>Sukzessiver Ausbau: Verteilung der Investitionskosten über längeren Zeitraum</a:t>
                      </a:r>
                    </a:p>
                    <a:p>
                      <a:pPr marL="266700" indent="-17145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dirty="0">
                          <a:effectLst/>
                        </a:rPr>
                        <a:t>Eigentümer sind vorhanden/etabliert</a:t>
                      </a:r>
                    </a:p>
                    <a:p>
                      <a:pPr marL="266700" marR="0" lvl="0" indent="-171450" algn="l" defTabSz="685983" rtl="0" eaLnBrk="1" fontAlgn="auto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SzTx/>
                        <a:buFontTx/>
                        <a:buChar char="≡"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Nutzung bestehender Kontakte zu Nachindustrien</a:t>
                      </a:r>
                    </a:p>
                    <a:p>
                      <a:pPr marL="266700" marR="0" lvl="0" indent="-171450" algn="l" defTabSz="685983" rtl="0" eaLnBrk="1" fontAlgn="auto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SzTx/>
                        <a:buFontTx/>
                        <a:buChar char="≡"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Einbindung neuer Kraftstoffe in bestehende fossile Pools (Blenden)</a:t>
                      </a:r>
                      <a:endParaRPr lang="de-DE" sz="1100" dirty="0">
                        <a:effectLst/>
                      </a:endParaRPr>
                    </a:p>
                  </a:txBody>
                  <a:tcPr marL="43504" marR="43504" marT="0" marB="0" anchor="ctr">
                    <a:solidFill>
                      <a:srgbClr val="E5F4F2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Standortbedingte Einschränkungen:</a:t>
                      </a:r>
                    </a:p>
                    <a:p>
                      <a:pPr marL="45085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Platzbedarf in der Raffinerie für neue Konversionsrouten, Aufbereitung, Lagerflächen und Infrastruktur</a:t>
                      </a:r>
                    </a:p>
                    <a:p>
                      <a:pPr marL="45085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Dimension der Bestandsanlage nicht passgenau</a:t>
                      </a:r>
                    </a:p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Eigentümerverhältnis kann Barriere für Einbindung neuer Technologien/Investoren sein</a:t>
                      </a:r>
                    </a:p>
                    <a:p>
                      <a:pPr marL="266700" marR="0" lvl="0" indent="-171450" algn="l" defTabSz="685983" rtl="0" eaLnBrk="1" fontAlgn="auto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SzTx/>
                        <a:buFontTx/>
                        <a:buChar char="≡"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 Einsatz neuartiger Verfahren hohes technologisches Risiko durch geringen technologischen Reifegrad</a:t>
                      </a:r>
                    </a:p>
                    <a:p>
                      <a:pPr marL="266700" marR="0" lvl="0" indent="-171450" algn="l" defTabSz="685983" rtl="0" eaLnBrk="1" fontAlgn="auto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SzTx/>
                        <a:buFontTx/>
                        <a:buChar char="≡"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Störung des laufenden Betriebs aufgrund Integration neuer Anlagenteile</a:t>
                      </a:r>
                    </a:p>
                  </a:txBody>
                  <a:tcPr marL="43504" marR="43504" marT="0" marB="0" anchor="ctr">
                    <a:solidFill>
                      <a:srgbClr val="E5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9503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</a:rPr>
                        <a:t>Chance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</a:rPr>
                        <a:t>Risiko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0314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Stufenweiser Übergang von fossil zu postfossil</a:t>
                      </a:r>
                    </a:p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Erhalt etablierter Standorte mit ihrer regionalen Einbindung</a:t>
                      </a:r>
                    </a:p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Nachhaltige Wertschöpfungsketten können gesellschaftliche Akzeptanz von Raffinerien stärken</a:t>
                      </a:r>
                    </a:p>
                  </a:txBody>
                  <a:tcPr marL="43504" marR="43504" marT="0" marB="0" anchor="ctr">
                    <a:solidFill>
                      <a:srgbClr val="A3DDA4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Stärkere Frequentierung der umliegenden Transportwege durch neue Ressourcenbeschaffung</a:t>
                      </a:r>
                    </a:p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 Genehmigungen neuer Teilanlagen: Langwierige Genehmigungsverfahren</a:t>
                      </a:r>
                    </a:p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Fehlende Investitionssicherheit bzw. hohes Investitionsrisiko</a:t>
                      </a:r>
                    </a:p>
                  </a:txBody>
                  <a:tcPr marL="43504" marR="43504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690399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216000" y="4858883"/>
            <a:ext cx="326368" cy="396264"/>
          </a:xfrm>
        </p:spPr>
        <p:txBody>
          <a:bodyPr/>
          <a:lstStyle/>
          <a:p>
            <a:fld id="{61696EC4-B4CF-4701-AD06-A8439D6D8E12}" type="slidenum">
              <a:rPr lang="de-DE" smtClean="0"/>
              <a:t>18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</p:spPr>
        <p:txBody>
          <a:bodyPr>
            <a:normAutofit fontScale="90000"/>
          </a:bodyPr>
          <a:lstStyle/>
          <a:p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 5.3 | SWOT-Analyse</a:t>
            </a:r>
            <a:br>
              <a:rPr lang="de-DE" dirty="0"/>
            </a:br>
            <a:r>
              <a:rPr lang="de-DE" dirty="0" err="1"/>
              <a:t>Brownfield</a:t>
            </a:r>
            <a:r>
              <a:rPr lang="de-DE" dirty="0"/>
              <a:t>-Konzept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BDF6EC-3D4D-4038-BB89-96708F2E4AEC}"/>
              </a:ext>
            </a:extLst>
          </p:cNvPr>
          <p:cNvSpPr txBox="1"/>
          <p:nvPr/>
        </p:nvSpPr>
        <p:spPr>
          <a:xfrm>
            <a:off x="6773333" y="181222"/>
            <a:ext cx="1347893" cy="261610"/>
          </a:xfrm>
          <a:prstGeom prst="rect">
            <a:avLst/>
          </a:prstGeom>
          <a:solidFill>
            <a:srgbClr val="3EA54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06/2023 – 11/2025</a:t>
            </a:r>
          </a:p>
        </p:txBody>
      </p:sp>
    </p:spTree>
    <p:extLst>
      <p:ext uri="{BB962C8B-B14F-4D97-AF65-F5344CB8AC3E}">
        <p14:creationId xmlns:p14="http://schemas.microsoft.com/office/powerpoint/2010/main" val="3214549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2158DA72-FBEA-4874-8711-4F60802B1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55720"/>
              </p:ext>
            </p:extLst>
          </p:nvPr>
        </p:nvGraphicFramePr>
        <p:xfrm>
          <a:off x="379184" y="937599"/>
          <a:ext cx="8175688" cy="381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87844">
                  <a:extLst>
                    <a:ext uri="{9D8B030D-6E8A-4147-A177-3AD203B41FA5}">
                      <a16:colId xmlns:a16="http://schemas.microsoft.com/office/drawing/2014/main" val="4202389742"/>
                    </a:ext>
                  </a:extLst>
                </a:gridCol>
                <a:gridCol w="4087844">
                  <a:extLst>
                    <a:ext uri="{9D8B030D-6E8A-4147-A177-3AD203B41FA5}">
                      <a16:colId xmlns:a16="http://schemas.microsoft.com/office/drawing/2014/main" val="367245744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b="1" dirty="0">
                          <a:effectLst/>
                        </a:rPr>
                        <a:t>Stärke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b="1" dirty="0">
                          <a:effectLst/>
                        </a:rPr>
                        <a:t>Schwäche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288765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266700" indent="-17145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dirty="0">
                          <a:effectLst/>
                          <a:latin typeface="+mn-lt"/>
                        </a:rPr>
                        <a:t>Freie Standortwahl</a:t>
                      </a:r>
                    </a:p>
                    <a:p>
                      <a:pPr marL="266700" indent="-17145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Hohe Effizienz</a:t>
                      </a:r>
                    </a:p>
                    <a:p>
                      <a:pPr marL="266700" indent="-17145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dirty="0">
                          <a:effectLst/>
                          <a:latin typeface="+mn-lt"/>
                        </a:rPr>
                        <a:t>Anpassung des Anlagenkonzeptes auf regionale Gegebenheiten/Kostenstrukturen 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>
                    <a:solidFill>
                      <a:srgbClr val="E5F4F2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Hoher Grad an Boden-Neuversiegelung</a:t>
                      </a:r>
                    </a:p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Fehlende Infrastrukturen</a:t>
                      </a:r>
                    </a:p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Hohes   technologisches Risiko bei Einsatz neuartiger Verfahren mit geringem technologischem Reifegrad</a:t>
                      </a:r>
                    </a:p>
                  </a:txBody>
                  <a:tcPr marL="43504" marR="43504" marT="0" marB="0" anchor="ctr">
                    <a:solidFill>
                      <a:srgbClr val="E5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9503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</a:rPr>
                        <a:t>Chance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</a:rPr>
                        <a:t>Risiko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20314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Stärkung der regionalen Wirtschaft</a:t>
                      </a:r>
                    </a:p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Regionale Verfügbarkeit nachhaltiger Ressourcen</a:t>
                      </a:r>
                    </a:p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Fortschritte bei der Technologieentwicklung für Anlagenteile</a:t>
                      </a:r>
                    </a:p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Mittelfristig Optionen angewandter KI-Technologien verfügbar</a:t>
                      </a:r>
                    </a:p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Stärkung der gesellschaftlichen Akzeptanz von Raffinerien (und ihrer Produkte) durch Nutzung nachhaltiger Wertschöpfungsketten</a:t>
                      </a:r>
                    </a:p>
                  </a:txBody>
                  <a:tcPr marL="43504" marR="43504" marT="0" marB="0" anchor="ctr">
                    <a:solidFill>
                      <a:srgbClr val="A3DDA4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Langwierige Planungs-/Genehmigungsverfahren und Bauphase</a:t>
                      </a:r>
                    </a:p>
                    <a:p>
                      <a:pPr marL="266700" marR="0" lvl="0" indent="-171450" algn="l" defTabSz="685983" rtl="0" eaLnBrk="1" fontAlgn="auto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SzTx/>
                        <a:buFontTx/>
                        <a:buChar char="≡"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Erhöhung des Zeitaufwands durch Schaffung zusätzlicher externer Infrastruktur</a:t>
                      </a:r>
                    </a:p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Partner bzw. Abnehmerverträge notwendig</a:t>
                      </a:r>
                    </a:p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Verfügbarkeit von geschultem Fachpersonal (Fachkräftemangel)</a:t>
                      </a:r>
                    </a:p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Anwohnerakzeptanz (NIMBYs)</a:t>
                      </a:r>
                    </a:p>
                  </a:txBody>
                  <a:tcPr marL="43504" marR="43504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690399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216000" y="4858883"/>
            <a:ext cx="326368" cy="396264"/>
          </a:xfrm>
        </p:spPr>
        <p:txBody>
          <a:bodyPr/>
          <a:lstStyle/>
          <a:p>
            <a:fld id="{61696EC4-B4CF-4701-AD06-A8439D6D8E12}" type="slidenum">
              <a:rPr lang="de-DE" smtClean="0"/>
              <a:t>19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</p:spPr>
        <p:txBody>
          <a:bodyPr>
            <a:normAutofit fontScale="90000"/>
          </a:bodyPr>
          <a:lstStyle/>
          <a:p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 5.3 | SWOT-Analyse</a:t>
            </a:r>
            <a:br>
              <a:rPr lang="de-DE" dirty="0"/>
            </a:br>
            <a:r>
              <a:rPr lang="de-DE" dirty="0"/>
              <a:t>Greenfield-Konzept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BDF6EC-3D4D-4038-BB89-96708F2E4AEC}"/>
              </a:ext>
            </a:extLst>
          </p:cNvPr>
          <p:cNvSpPr txBox="1"/>
          <p:nvPr/>
        </p:nvSpPr>
        <p:spPr>
          <a:xfrm>
            <a:off x="6773333" y="181222"/>
            <a:ext cx="1347893" cy="261610"/>
          </a:xfrm>
          <a:prstGeom prst="rect">
            <a:avLst/>
          </a:prstGeom>
          <a:solidFill>
            <a:srgbClr val="3EA54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06/2023 – 11/2025</a:t>
            </a:r>
          </a:p>
        </p:txBody>
      </p:sp>
    </p:spTree>
    <p:extLst>
      <p:ext uri="{BB962C8B-B14F-4D97-AF65-F5344CB8AC3E}">
        <p14:creationId xmlns:p14="http://schemas.microsoft.com/office/powerpoint/2010/main" val="121899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2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 5 | Implementierung ausgewählter Raffineriekonzepte</a:t>
            </a:r>
            <a:br>
              <a:rPr lang="de-DE" dirty="0"/>
            </a:br>
            <a:r>
              <a:rPr lang="de-DE" dirty="0"/>
              <a:t>Arbeits- und Zeitplan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3408E58-743E-42A0-9E5A-5D77D7C567DC}"/>
              </a:ext>
            </a:extLst>
          </p:cNvPr>
          <p:cNvSpPr txBox="1"/>
          <p:nvPr/>
        </p:nvSpPr>
        <p:spPr>
          <a:xfrm>
            <a:off x="3831089" y="1039249"/>
            <a:ext cx="1516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C00000"/>
                </a:solidFill>
              </a:rPr>
              <a:t>PM19 (06/2024)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5405F6A-FC25-49B1-AB58-560AAB440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322923"/>
              </p:ext>
            </p:extLst>
          </p:nvPr>
        </p:nvGraphicFramePr>
        <p:xfrm>
          <a:off x="379184" y="1386439"/>
          <a:ext cx="8639808" cy="290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9795">
                  <a:extLst>
                    <a:ext uri="{9D8B030D-6E8A-4147-A177-3AD203B41FA5}">
                      <a16:colId xmlns:a16="http://schemas.microsoft.com/office/drawing/2014/main" val="2272934718"/>
                    </a:ext>
                  </a:extLst>
                </a:gridCol>
                <a:gridCol w="396001">
                  <a:extLst>
                    <a:ext uri="{9D8B030D-6E8A-4147-A177-3AD203B41FA5}">
                      <a16:colId xmlns:a16="http://schemas.microsoft.com/office/drawing/2014/main" val="721208386"/>
                    </a:ext>
                  </a:extLst>
                </a:gridCol>
                <a:gridCol w="396001">
                  <a:extLst>
                    <a:ext uri="{9D8B030D-6E8A-4147-A177-3AD203B41FA5}">
                      <a16:colId xmlns:a16="http://schemas.microsoft.com/office/drawing/2014/main" val="3694389709"/>
                    </a:ext>
                  </a:extLst>
                </a:gridCol>
                <a:gridCol w="396001">
                  <a:extLst>
                    <a:ext uri="{9D8B030D-6E8A-4147-A177-3AD203B41FA5}">
                      <a16:colId xmlns:a16="http://schemas.microsoft.com/office/drawing/2014/main" val="3635343015"/>
                    </a:ext>
                  </a:extLst>
                </a:gridCol>
                <a:gridCol w="396001">
                  <a:extLst>
                    <a:ext uri="{9D8B030D-6E8A-4147-A177-3AD203B41FA5}">
                      <a16:colId xmlns:a16="http://schemas.microsoft.com/office/drawing/2014/main" val="2064072974"/>
                    </a:ext>
                  </a:extLst>
                </a:gridCol>
                <a:gridCol w="396001">
                  <a:extLst>
                    <a:ext uri="{9D8B030D-6E8A-4147-A177-3AD203B41FA5}">
                      <a16:colId xmlns:a16="http://schemas.microsoft.com/office/drawing/2014/main" val="2313671086"/>
                    </a:ext>
                  </a:extLst>
                </a:gridCol>
                <a:gridCol w="396001">
                  <a:extLst>
                    <a:ext uri="{9D8B030D-6E8A-4147-A177-3AD203B41FA5}">
                      <a16:colId xmlns:a16="http://schemas.microsoft.com/office/drawing/2014/main" val="3588057805"/>
                    </a:ext>
                  </a:extLst>
                </a:gridCol>
                <a:gridCol w="396001">
                  <a:extLst>
                    <a:ext uri="{9D8B030D-6E8A-4147-A177-3AD203B41FA5}">
                      <a16:colId xmlns:a16="http://schemas.microsoft.com/office/drawing/2014/main" val="1721796495"/>
                    </a:ext>
                  </a:extLst>
                </a:gridCol>
                <a:gridCol w="396001">
                  <a:extLst>
                    <a:ext uri="{9D8B030D-6E8A-4147-A177-3AD203B41FA5}">
                      <a16:colId xmlns:a16="http://schemas.microsoft.com/office/drawing/2014/main" val="2430357338"/>
                    </a:ext>
                  </a:extLst>
                </a:gridCol>
                <a:gridCol w="396001">
                  <a:extLst>
                    <a:ext uri="{9D8B030D-6E8A-4147-A177-3AD203B41FA5}">
                      <a16:colId xmlns:a16="http://schemas.microsoft.com/office/drawing/2014/main" val="3137054391"/>
                    </a:ext>
                  </a:extLst>
                </a:gridCol>
                <a:gridCol w="396001">
                  <a:extLst>
                    <a:ext uri="{9D8B030D-6E8A-4147-A177-3AD203B41FA5}">
                      <a16:colId xmlns:a16="http://schemas.microsoft.com/office/drawing/2014/main" val="720919827"/>
                    </a:ext>
                  </a:extLst>
                </a:gridCol>
                <a:gridCol w="396001">
                  <a:extLst>
                    <a:ext uri="{9D8B030D-6E8A-4147-A177-3AD203B41FA5}">
                      <a16:colId xmlns:a16="http://schemas.microsoft.com/office/drawing/2014/main" val="3769948242"/>
                    </a:ext>
                  </a:extLst>
                </a:gridCol>
                <a:gridCol w="396001">
                  <a:extLst>
                    <a:ext uri="{9D8B030D-6E8A-4147-A177-3AD203B41FA5}">
                      <a16:colId xmlns:a16="http://schemas.microsoft.com/office/drawing/2014/main" val="1491183950"/>
                    </a:ext>
                  </a:extLst>
                </a:gridCol>
                <a:gridCol w="2088001">
                  <a:extLst>
                    <a:ext uri="{9D8B030D-6E8A-4147-A177-3AD203B41FA5}">
                      <a16:colId xmlns:a16="http://schemas.microsoft.com/office/drawing/2014/main" val="304692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A54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Förderjahr 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A5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Förderjahr 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A5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Förderjahr 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A5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dirty="0"/>
                        <a:t>Meilensteine</a:t>
                      </a:r>
                      <a:endParaRPr lang="de-DE" sz="1100" dirty="0"/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71895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r>
                        <a:rPr lang="de-DE" sz="1100" dirty="0"/>
                        <a:t>AP 5.1 | Marktperspektiven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u="sng" dirty="0">
                          <a:solidFill>
                            <a:schemeClr val="bg1"/>
                          </a:solidFill>
                        </a:rPr>
                        <a:t>DBFZ</a:t>
                      </a:r>
                      <a:br>
                        <a:rPr lang="de-DE" sz="7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700" dirty="0" err="1">
                          <a:solidFill>
                            <a:schemeClr val="bg1"/>
                          </a:solidFill>
                        </a:rPr>
                        <a:t>MiRO</a:t>
                      </a:r>
                      <a:br>
                        <a:rPr lang="de-DE" sz="7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700" dirty="0">
                          <a:solidFill>
                            <a:schemeClr val="bg1"/>
                          </a:solidFill>
                        </a:rPr>
                        <a:t>BASF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u="sng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 algn="l"/>
                      <a:r>
                        <a:rPr lang="de-DE" sz="800" dirty="0"/>
                        <a:t>MS 5.1	Übersicht Markerfordernisse</a:t>
                      </a:r>
                      <a:br>
                        <a:rPr lang="de-DE" sz="800" dirty="0"/>
                      </a:br>
                      <a:r>
                        <a:rPr lang="de-DE" sz="800" b="1" dirty="0"/>
                        <a:t>M6 </a:t>
                      </a:r>
                      <a:r>
                        <a:rPr lang="de-DE" sz="1200" b="1" dirty="0">
                          <a:solidFill>
                            <a:srgbClr val="3EA540"/>
                          </a:solidFill>
                          <a:latin typeface="Franklin Gothic Book" panose="020B0503020102020204" pitchFamily="34" charset="0"/>
                        </a:rPr>
                        <a:t>√</a:t>
                      </a:r>
                      <a:r>
                        <a:rPr lang="de-DE" sz="800" dirty="0"/>
                        <a:t>     </a:t>
                      </a:r>
                      <a:r>
                        <a:rPr lang="de-DE" sz="800" b="1" dirty="0"/>
                        <a:t>M18 </a:t>
                      </a:r>
                      <a:r>
                        <a:rPr lang="de-DE" sz="1200" b="1" dirty="0">
                          <a:solidFill>
                            <a:srgbClr val="3EA540"/>
                          </a:solidFill>
                          <a:latin typeface="Franklin Gothic Book" panose="020B0503020102020204" pitchFamily="34" charset="0"/>
                        </a:rPr>
                        <a:t>√</a:t>
                      </a:r>
                      <a:r>
                        <a:rPr lang="de-DE" sz="800" dirty="0"/>
                        <a:t>     M30</a:t>
                      </a:r>
                    </a:p>
                  </a:txBody>
                  <a:tcPr marL="90000" marR="9000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572549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r>
                        <a:rPr lang="de-DE" sz="1100" dirty="0"/>
                        <a:t>AP 5.2 | Zertifizierungssysteme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u="sng" dirty="0">
                          <a:solidFill>
                            <a:schemeClr val="bg1"/>
                          </a:solidFill>
                        </a:rPr>
                        <a:t>DBFZ</a:t>
                      </a:r>
                      <a:br>
                        <a:rPr lang="de-DE" sz="700" u="sng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700" u="none" dirty="0" err="1">
                          <a:solidFill>
                            <a:schemeClr val="bg1"/>
                          </a:solidFill>
                        </a:rPr>
                        <a:t>MiRO</a:t>
                      </a:r>
                      <a:endParaRPr lang="de-DE" sz="700" u="none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e-DE" sz="700" u="none" dirty="0">
                          <a:solidFill>
                            <a:schemeClr val="bg1"/>
                          </a:solidFill>
                        </a:rPr>
                        <a:t>KIT-IIP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 algn="l"/>
                      <a:r>
                        <a:rPr lang="de-DE" sz="800" dirty="0"/>
                        <a:t>MS 5.2	Vorschlag zu Zertifizierungssystemen und Anrechnungsmodellen</a:t>
                      </a:r>
                      <a:br>
                        <a:rPr lang="de-DE" sz="800" dirty="0"/>
                      </a:br>
                      <a:r>
                        <a:rPr lang="de-DE" sz="800" dirty="0"/>
                        <a:t>M30</a:t>
                      </a:r>
                      <a:r>
                        <a:rPr lang="de-DE" sz="1200" dirty="0"/>
                        <a:t> </a:t>
                      </a:r>
                      <a:endParaRPr lang="de-DE" sz="800" dirty="0"/>
                    </a:p>
                  </a:txBody>
                  <a:tcPr marL="90000" marR="9000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544955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r>
                        <a:rPr lang="de-DE" sz="1100" dirty="0"/>
                        <a:t>AP 5.3 | SWOT-Analyse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u="none" dirty="0">
                          <a:solidFill>
                            <a:schemeClr val="bg1"/>
                          </a:solidFill>
                        </a:rPr>
                        <a:t>DBFZ</a:t>
                      </a:r>
                      <a:br>
                        <a:rPr lang="de-DE" sz="700" u="none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700" u="none" dirty="0" err="1">
                          <a:solidFill>
                            <a:schemeClr val="bg1"/>
                          </a:solidFill>
                        </a:rPr>
                        <a:t>MiRO</a:t>
                      </a:r>
                      <a:endParaRPr lang="de-DE" sz="700" u="none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e-DE" sz="700" u="none" dirty="0">
                          <a:solidFill>
                            <a:schemeClr val="bg1"/>
                          </a:solidFill>
                        </a:rPr>
                        <a:t>BASF</a:t>
                      </a:r>
                      <a:br>
                        <a:rPr lang="de-DE" sz="700" u="none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700" u="none" dirty="0">
                          <a:solidFill>
                            <a:schemeClr val="bg1"/>
                          </a:solidFill>
                        </a:rPr>
                        <a:t>TUBAF</a:t>
                      </a:r>
                      <a:br>
                        <a:rPr lang="de-DE" sz="700" u="none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700" u="sng" dirty="0">
                          <a:solidFill>
                            <a:schemeClr val="bg1"/>
                          </a:solidFill>
                        </a:rPr>
                        <a:t>KIT-IIP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u="sng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 algn="l"/>
                      <a:r>
                        <a:rPr lang="de-DE" sz="800" dirty="0"/>
                        <a:t>MS 5.3	Ergebnisse aus SWOT und Katalog Erfolgsfaktoren</a:t>
                      </a:r>
                      <a:br>
                        <a:rPr lang="de-DE" sz="800" dirty="0"/>
                      </a:br>
                      <a:r>
                        <a:rPr lang="de-DE" sz="800" b="1" dirty="0"/>
                        <a:t>M18 </a:t>
                      </a:r>
                      <a:r>
                        <a:rPr lang="de-DE" sz="1200" b="1" dirty="0">
                          <a:solidFill>
                            <a:srgbClr val="3EA540"/>
                          </a:solidFill>
                          <a:latin typeface="Franklin Gothic Book" panose="020B0503020102020204" pitchFamily="34" charset="0"/>
                        </a:rPr>
                        <a:t>√</a:t>
                      </a:r>
                      <a:r>
                        <a:rPr lang="de-DE" sz="800" dirty="0"/>
                        <a:t>     M30</a:t>
                      </a:r>
                    </a:p>
                  </a:txBody>
                  <a:tcPr marL="90000" marR="9000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864529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r>
                        <a:rPr lang="de-DE" sz="1100" dirty="0"/>
                        <a:t>AP 5.4 | Implementierungsplan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u="sng" dirty="0">
                          <a:solidFill>
                            <a:schemeClr val="bg1"/>
                          </a:solidFill>
                        </a:rPr>
                        <a:t>DBFZ</a:t>
                      </a:r>
                    </a:p>
                    <a:p>
                      <a:pPr algn="ctr"/>
                      <a:r>
                        <a:rPr lang="de-DE" sz="700" u="none" dirty="0" err="1">
                          <a:solidFill>
                            <a:schemeClr val="bg1"/>
                          </a:solidFill>
                        </a:rPr>
                        <a:t>MiRO</a:t>
                      </a:r>
                      <a:br>
                        <a:rPr lang="de-DE" sz="700" u="none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700" u="none" dirty="0">
                          <a:solidFill>
                            <a:schemeClr val="bg1"/>
                          </a:solidFill>
                        </a:rPr>
                        <a:t>TUBAF</a:t>
                      </a:r>
                      <a:br>
                        <a:rPr lang="de-DE" sz="700" u="none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700" u="none" dirty="0">
                          <a:solidFill>
                            <a:schemeClr val="bg1"/>
                          </a:solidFill>
                        </a:rPr>
                        <a:t>KIT-EBI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38B"/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 algn="l"/>
                      <a:r>
                        <a:rPr lang="de-DE" sz="800" dirty="0"/>
                        <a:t>MS 5.4	Beispielhafter Implementierungsplan</a:t>
                      </a:r>
                      <a:br>
                        <a:rPr lang="de-DE" sz="800" dirty="0"/>
                      </a:br>
                      <a:r>
                        <a:rPr lang="de-DE" sz="800" dirty="0"/>
                        <a:t>M34</a:t>
                      </a:r>
                      <a:r>
                        <a:rPr lang="de-DE" sz="1200" dirty="0"/>
                        <a:t> </a:t>
                      </a:r>
                      <a:endParaRPr lang="de-DE" sz="800" dirty="0"/>
                    </a:p>
                  </a:txBody>
                  <a:tcPr marL="90000" marR="9000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470190"/>
                  </a:ext>
                </a:extLst>
              </a:tr>
            </a:tbl>
          </a:graphicData>
        </a:graphic>
      </p:graphicFrame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4D752C4-C22A-47FA-9A28-25F9D2F77160}"/>
              </a:ext>
            </a:extLst>
          </p:cNvPr>
          <p:cNvCxnSpPr>
            <a:cxnSpLocks/>
          </p:cNvCxnSpPr>
          <p:nvPr/>
        </p:nvCxnSpPr>
        <p:spPr>
          <a:xfrm flipV="1">
            <a:off x="4574780" y="1260497"/>
            <a:ext cx="0" cy="3008987"/>
          </a:xfrm>
          <a:prstGeom prst="line">
            <a:avLst/>
          </a:prstGeom>
          <a:ln w="19050">
            <a:solidFill>
              <a:srgbClr val="C0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A7FC3658-F658-4044-8302-23BD40823B25}"/>
              </a:ext>
            </a:extLst>
          </p:cNvPr>
          <p:cNvSpPr txBox="1"/>
          <p:nvPr/>
        </p:nvSpPr>
        <p:spPr>
          <a:xfrm>
            <a:off x="1294891" y="-1741141"/>
            <a:ext cx="4520122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@Jörg: </a:t>
            </a:r>
            <a:r>
              <a:rPr lang="de-DE" sz="1000" strike="sngStrike" dirty="0">
                <a:solidFill>
                  <a:srgbClr val="C00000"/>
                </a:solidFill>
              </a:rPr>
              <a:t>bitte schau noch einmal in den neuen </a:t>
            </a:r>
            <a:r>
              <a:rPr lang="de-DE" sz="1000" strike="sngStrike" dirty="0" err="1">
                <a:solidFill>
                  <a:srgbClr val="C00000"/>
                </a:solidFill>
              </a:rPr>
              <a:t>KoopV</a:t>
            </a:r>
            <a:r>
              <a:rPr lang="de-DE" sz="1000" strike="sngStrike" dirty="0">
                <a:solidFill>
                  <a:srgbClr val="C00000"/>
                </a:solidFill>
              </a:rPr>
              <a:t>; m.E. ist nun auch BASF dabei</a:t>
            </a:r>
          </a:p>
          <a:p>
            <a:r>
              <a:rPr lang="de-DE" sz="1000" strike="sngStrike" dirty="0">
                <a:solidFill>
                  <a:srgbClr val="C00000"/>
                </a:solidFill>
              </a:rPr>
              <a:t>Vielleicht nehmen wir auch noch die Logos der anderen Partner auf &gt;&gt; dann identifizieren sie sich hoffentlich besser mit den AP, zu denen sie eigentlich zuarbeiten </a:t>
            </a:r>
            <a:r>
              <a:rPr lang="de-DE" sz="1000" dirty="0">
                <a:solidFill>
                  <a:schemeClr val="tx2"/>
                </a:solidFill>
                <a:sym typeface="Wingdings" panose="05000000000000000000" pitchFamily="2" charset="2"/>
              </a:rPr>
              <a:t> Alle Partner in Fußzeile eingefügt. Wenn zu viel, dann über Folienmaster löschen.</a:t>
            </a:r>
            <a:endParaRPr lang="de-DE" sz="1000" dirty="0">
              <a:solidFill>
                <a:schemeClr val="tx2"/>
              </a:solidFill>
            </a:endParaRPr>
          </a:p>
          <a:p>
            <a:r>
              <a:rPr lang="de-DE" sz="1000" strike="sngStrike" dirty="0">
                <a:solidFill>
                  <a:srgbClr val="C00000"/>
                </a:solidFill>
              </a:rPr>
              <a:t>Wollen wir die Meilensteine hier noch eintragen? Fände ich gut. Dito jeweils die PM der Partner</a:t>
            </a:r>
          </a:p>
          <a:p>
            <a:endParaRPr lang="de-DE" sz="1000" strike="sngStrike" dirty="0">
              <a:solidFill>
                <a:srgbClr val="C00000"/>
              </a:solidFill>
            </a:endParaRPr>
          </a:p>
          <a:p>
            <a:r>
              <a:rPr lang="de-DE" sz="1000" dirty="0">
                <a:solidFill>
                  <a:schemeClr val="tx2"/>
                </a:solidFill>
              </a:rPr>
              <a:t>Alle Daten als Tabelle eingefügt (auch Meilensteine)</a:t>
            </a:r>
            <a:endParaRPr lang="de-DE" sz="1000" strike="sngStrike" dirty="0">
              <a:solidFill>
                <a:srgbClr val="C0000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2B7D6B-EC20-409E-992F-C4755A150B42}"/>
              </a:ext>
            </a:extLst>
          </p:cNvPr>
          <p:cNvSpPr txBox="1"/>
          <p:nvPr/>
        </p:nvSpPr>
        <p:spPr>
          <a:xfrm>
            <a:off x="6597227" y="197225"/>
            <a:ext cx="1425181" cy="830997"/>
          </a:xfrm>
          <a:prstGeom prst="rect">
            <a:avLst/>
          </a:prstGeom>
          <a:solidFill>
            <a:srgbClr val="3EA540"/>
          </a:solidFill>
        </p:spPr>
        <p:txBody>
          <a:bodyPr wrap="square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</a:rPr>
              <a:t>Beteiligte Partner in AP 5</a:t>
            </a:r>
            <a:endParaRPr lang="de-DE" sz="2000" b="1" dirty="0">
              <a:solidFill>
                <a:schemeClr val="bg1"/>
              </a:solidFill>
            </a:endParaRPr>
          </a:p>
          <a:p>
            <a:pPr marL="714375" indent="-714375" algn="just">
              <a:tabLst>
                <a:tab pos="714375" algn="l"/>
              </a:tabLst>
            </a:pPr>
            <a:r>
              <a:rPr lang="de-DE" sz="800" dirty="0">
                <a:solidFill>
                  <a:schemeClr val="bg1"/>
                </a:solidFill>
              </a:rPr>
              <a:t>DBFZ</a:t>
            </a:r>
          </a:p>
          <a:p>
            <a:pPr marL="714375" indent="-714375" algn="just"/>
            <a:r>
              <a:rPr lang="de-DE" sz="800" dirty="0">
                <a:solidFill>
                  <a:schemeClr val="bg1"/>
                </a:solidFill>
              </a:rPr>
              <a:t>IIP</a:t>
            </a:r>
          </a:p>
          <a:p>
            <a:pPr marL="714375" indent="-714375" algn="just"/>
            <a:r>
              <a:rPr lang="de-DE" sz="800" dirty="0" err="1">
                <a:solidFill>
                  <a:schemeClr val="bg1"/>
                </a:solidFill>
              </a:rPr>
              <a:t>MiRO</a:t>
            </a:r>
            <a:endParaRPr lang="de-DE" sz="800" dirty="0">
              <a:solidFill>
                <a:schemeClr val="bg1"/>
              </a:solidFill>
            </a:endParaRPr>
          </a:p>
          <a:p>
            <a:pPr marL="714375" indent="-714375" algn="just"/>
            <a:r>
              <a:rPr lang="de-DE" sz="800" dirty="0">
                <a:solidFill>
                  <a:schemeClr val="bg1"/>
                </a:solidFill>
              </a:rPr>
              <a:t>TUBAF</a:t>
            </a:r>
          </a:p>
          <a:p>
            <a:pPr marL="714375" indent="-714375" algn="just"/>
            <a:r>
              <a:rPr lang="de-DE" sz="800" dirty="0">
                <a:solidFill>
                  <a:schemeClr val="bg1"/>
                </a:solidFill>
              </a:rPr>
              <a:t>Alle Weiteren</a:t>
            </a:r>
          </a:p>
        </p:txBody>
      </p:sp>
    </p:spTree>
    <p:extLst>
      <p:ext uri="{BB962C8B-B14F-4D97-AF65-F5344CB8AC3E}">
        <p14:creationId xmlns:p14="http://schemas.microsoft.com/office/powerpoint/2010/main" val="2059773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2158DA72-FBEA-4874-8711-4F60802B1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93595"/>
              </p:ext>
            </p:extLst>
          </p:nvPr>
        </p:nvGraphicFramePr>
        <p:xfrm>
          <a:off x="682719" y="2361167"/>
          <a:ext cx="7562555" cy="216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6724">
                  <a:extLst>
                    <a:ext uri="{9D8B030D-6E8A-4147-A177-3AD203B41FA5}">
                      <a16:colId xmlns:a16="http://schemas.microsoft.com/office/drawing/2014/main" val="1082786995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4202389742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782890221"/>
                    </a:ext>
                  </a:extLst>
                </a:gridCol>
                <a:gridCol w="5155831">
                  <a:extLst>
                    <a:ext uri="{9D8B030D-6E8A-4147-A177-3AD203B41FA5}">
                      <a16:colId xmlns:a16="http://schemas.microsoft.com/office/drawing/2014/main" val="367245744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Greenfield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983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04" marR="435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983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Stärke</a:t>
                      </a:r>
                    </a:p>
                  </a:txBody>
                  <a:tcPr marL="43504" marR="43504" marT="0" marB="0" anchor="ctr"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2887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95250" indent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None/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None/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4" marR="435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171450" algn="ctr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endParaRPr lang="de-DE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04" marR="435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0" algn="ctr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None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Freie  Standortwahl</a:t>
                      </a:r>
                    </a:p>
                  </a:txBody>
                  <a:tcPr marL="43504" marR="43504" marT="0" marB="0" anchor="ctr">
                    <a:solidFill>
                      <a:srgbClr val="E5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95039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ctr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None/>
                        <a:tabLst>
                          <a:tab pos="0" algn="l"/>
                        </a:tabLst>
                      </a:pPr>
                      <a:endParaRPr lang="de-DE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04" marR="43504" marT="0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endParaRPr lang="de-DE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04" marR="435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endParaRPr lang="de-DE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04" marR="43504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endParaRPr lang="de-DE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04" marR="43504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475532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pPr marL="0" indent="0" algn="ctr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lang="de-DE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Chance</a:t>
                      </a:r>
                      <a:endParaRPr lang="de-DE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04" marR="43504" marT="0" marB="0" vert="vert2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None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Langwierige  Planungs-, Genehmigungs- und Bauphase</a:t>
                      </a:r>
                    </a:p>
                    <a:p>
                      <a:pPr marL="95250" indent="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None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Erhöhung des Zeitbedarfs  zur Schaffung zusätzlicher externer Infrastruktur</a:t>
                      </a:r>
                    </a:p>
                  </a:txBody>
                  <a:tcPr marL="43504" marR="43504" marT="0" marB="0" anchor="ctr">
                    <a:solidFill>
                      <a:srgbClr val="A3DDA4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</a:pPr>
                      <a:endParaRPr lang="de-DE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04" marR="43504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None/>
                      </a:pPr>
                      <a:r>
                        <a:rPr lang="de-DE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Erfolgsfaktoren / Handlungsempfehlungen</a:t>
                      </a:r>
                      <a:endParaRPr lang="de-DE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Erstellung einer umfassenden Entscheidungsmatrix und Einbeziehung aller Kriterien für eine Standortwahl</a:t>
                      </a:r>
                    </a:p>
                    <a:p>
                      <a:pPr marL="266700" indent="-171450" algn="l" defTabSz="685983" rtl="0" eaLnBrk="1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FontTx/>
                        <a:buChar char="≡"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Frühzeitige Kontaktaufnahme zu Kommune und Land</a:t>
                      </a:r>
                    </a:p>
                    <a:p>
                      <a:pPr marL="266700" marR="0" lvl="0" indent="-171450" algn="l" defTabSz="685983" rtl="0" eaLnBrk="1" fontAlgn="auto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2"/>
                        </a:buClr>
                        <a:buSzTx/>
                        <a:buFontTx/>
                        <a:buChar char="≡"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Verzahnung von Planungsschritten</a:t>
                      </a:r>
                    </a:p>
                  </a:txBody>
                  <a:tcPr marL="43504" marR="43504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690399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216000" y="4858883"/>
            <a:ext cx="326368" cy="396264"/>
          </a:xfrm>
        </p:spPr>
        <p:txBody>
          <a:bodyPr/>
          <a:lstStyle/>
          <a:p>
            <a:fld id="{61696EC4-B4CF-4701-AD06-A8439D6D8E12}" type="slidenum">
              <a:rPr lang="de-DE" smtClean="0"/>
              <a:t>20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</p:spPr>
        <p:txBody>
          <a:bodyPr>
            <a:normAutofit fontScale="90000"/>
          </a:bodyPr>
          <a:lstStyle/>
          <a:p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 5.3 | SWOT-Analyse</a:t>
            </a:r>
            <a:br>
              <a:rPr lang="de-DE" dirty="0"/>
            </a:br>
            <a:r>
              <a:rPr lang="de-DE" dirty="0"/>
              <a:t>Beispiel Erfolgsfaktoren/Handlungsempfehlungen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BDF6EC-3D4D-4038-BB89-96708F2E4AEC}"/>
              </a:ext>
            </a:extLst>
          </p:cNvPr>
          <p:cNvSpPr txBox="1"/>
          <p:nvPr/>
        </p:nvSpPr>
        <p:spPr>
          <a:xfrm>
            <a:off x="6773333" y="181222"/>
            <a:ext cx="1347893" cy="261610"/>
          </a:xfrm>
          <a:prstGeom prst="rect">
            <a:avLst/>
          </a:prstGeom>
          <a:solidFill>
            <a:srgbClr val="3EA54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06/2023 – 11/2025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1E94BF3-9FD9-4492-AD6C-EC715726EA9B}"/>
              </a:ext>
            </a:extLst>
          </p:cNvPr>
          <p:cNvSpPr/>
          <p:nvPr/>
        </p:nvSpPr>
        <p:spPr>
          <a:xfrm>
            <a:off x="175586" y="1155035"/>
            <a:ext cx="8792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</a:rPr>
              <a:t>Wie kann die Stärke der freien Standortwahl genutzt werden, um den Risiken einer Greenfield-Anlage in Form von langwierigen Planungs-, Genehmigungs- und Bauphasen zu begegnen?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2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21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6000" y="296244"/>
            <a:ext cx="7748540" cy="575989"/>
          </a:xfrm>
        </p:spPr>
        <p:txBody>
          <a:bodyPr>
            <a:normAutofit fontScale="90000"/>
          </a:bodyPr>
          <a:lstStyle/>
          <a:p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 5.4 |  Implementierungsplan für die Umsetzung</a:t>
            </a:r>
            <a:br>
              <a:rPr lang="de-DE" dirty="0"/>
            </a:br>
            <a:r>
              <a:rPr lang="de-DE" dirty="0"/>
              <a:t>Übersicht 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291DAFC-30C7-4FF8-9BC2-3C4A18F33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442217"/>
              </p:ext>
            </p:extLst>
          </p:nvPr>
        </p:nvGraphicFramePr>
        <p:xfrm>
          <a:off x="379184" y="1089184"/>
          <a:ext cx="8510374" cy="34451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08976">
                  <a:extLst>
                    <a:ext uri="{9D8B030D-6E8A-4147-A177-3AD203B41FA5}">
                      <a16:colId xmlns:a16="http://schemas.microsoft.com/office/drawing/2014/main" val="426534787"/>
                    </a:ext>
                  </a:extLst>
                </a:gridCol>
                <a:gridCol w="7101398">
                  <a:extLst>
                    <a:ext uri="{9D8B030D-6E8A-4147-A177-3AD203B41FA5}">
                      <a16:colId xmlns:a16="http://schemas.microsoft.com/office/drawing/2014/main" val="1132135093"/>
                    </a:ext>
                  </a:extLst>
                </a:gridCol>
              </a:tblGrid>
              <a:tr h="281398">
                <a:tc>
                  <a:txBody>
                    <a:bodyPr/>
                    <a:lstStyle/>
                    <a:p>
                      <a:r>
                        <a:rPr lang="de-DE" sz="1200" dirty="0"/>
                        <a:t>AP 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Implementierungsplan für die praktische Umsetzung.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153427"/>
                  </a:ext>
                </a:extLst>
              </a:tr>
              <a:tr h="420522">
                <a:tc>
                  <a:txBody>
                    <a:bodyPr/>
                    <a:lstStyle/>
                    <a:p>
                      <a:r>
                        <a:rPr lang="de-DE" sz="1200" dirty="0"/>
                        <a:t>Ziel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Entwicklung eines Implementierungsplans für die Raffineriekonzepte in die Praxis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784244"/>
                  </a:ext>
                </a:extLst>
              </a:tr>
              <a:tr h="854125">
                <a:tc>
                  <a:txBody>
                    <a:bodyPr/>
                    <a:lstStyle/>
                    <a:p>
                      <a:r>
                        <a:rPr lang="de-DE" sz="1200" dirty="0"/>
                        <a:t>Inhalt &amp; Methodik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Entwicklung eines Implementierungsplans</a:t>
                      </a:r>
                    </a:p>
                    <a:p>
                      <a:r>
                        <a:rPr lang="de-DE" sz="1200" dirty="0"/>
                        <a:t>für die hier betrachteten Raffineriekonzepte in die Praxis. </a:t>
                      </a:r>
                    </a:p>
                    <a:p>
                      <a:r>
                        <a:rPr lang="de-DE" sz="1200" dirty="0"/>
                        <a:t>Abschätzung in welchem Umfang mit diesen erneuerbaren Kraftstoffen zur erfolgreichen Umsetzung der THG-Quote in Deutschland und weiterer Randbedingungen im Umfeld des EU Green Deal beigetragen werden kann.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82822"/>
                  </a:ext>
                </a:extLst>
              </a:tr>
              <a:tr h="756940">
                <a:tc>
                  <a:txBody>
                    <a:bodyPr/>
                    <a:lstStyle/>
                    <a:p>
                      <a:r>
                        <a:rPr lang="de-DE" sz="1200" dirty="0"/>
                        <a:t>Erforderliche Zuarbeiten des Projektteams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DBFZ &amp; IIP: bearbeitet das AP federführend </a:t>
                      </a:r>
                    </a:p>
                    <a:p>
                      <a:r>
                        <a:rPr lang="de-DE" sz="1200" dirty="0"/>
                        <a:t>TUBAF: Support Implementierungsplan in Bezug auf </a:t>
                      </a:r>
                      <a:r>
                        <a:rPr lang="de-DE" sz="1200" dirty="0" err="1"/>
                        <a:t>MtX</a:t>
                      </a:r>
                      <a:r>
                        <a:rPr lang="de-DE" sz="1200" dirty="0"/>
                        <a:t>- und Downstream-Verfahren</a:t>
                      </a:r>
                    </a:p>
                    <a:p>
                      <a:r>
                        <a:rPr lang="de-DE" sz="1200" dirty="0" err="1"/>
                        <a:t>MiRO</a:t>
                      </a:r>
                      <a:r>
                        <a:rPr lang="de-DE" sz="1200" dirty="0"/>
                        <a:t>: aus Perspektive eines etablierten Unternehmens bei der Entwicklung eines Transformationsplanes für vorhandene und neue Verarbeitungskapazitäten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669795"/>
                  </a:ext>
                </a:extLst>
              </a:tr>
              <a:tr h="420522">
                <a:tc>
                  <a:txBody>
                    <a:bodyPr/>
                    <a:lstStyle/>
                    <a:p>
                      <a:r>
                        <a:rPr lang="de-DE" sz="1200" dirty="0"/>
                        <a:t>Erwartete Ergebnisse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MS 5.4 | Beispielhafter Implementierungsplan (M34)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4449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Aktueller Fortschritt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Start erst im Projektverlauf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48444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4BF74B73-99BC-4FF6-9B0E-5966382AABBF}"/>
              </a:ext>
            </a:extLst>
          </p:cNvPr>
          <p:cNvSpPr txBox="1"/>
          <p:nvPr/>
        </p:nvSpPr>
        <p:spPr>
          <a:xfrm>
            <a:off x="6773333" y="181222"/>
            <a:ext cx="1347893" cy="261610"/>
          </a:xfrm>
          <a:prstGeom prst="rect">
            <a:avLst/>
          </a:prstGeom>
          <a:solidFill>
            <a:srgbClr val="3EA54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06/2024 – 11/2025</a:t>
            </a:r>
          </a:p>
        </p:txBody>
      </p:sp>
    </p:spTree>
    <p:extLst>
      <p:ext uri="{BB962C8B-B14F-4D97-AF65-F5344CB8AC3E}">
        <p14:creationId xmlns:p14="http://schemas.microsoft.com/office/powerpoint/2010/main" val="3217274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6EF2BF6-98FF-40F1-9927-35326ACF7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037" y="1577050"/>
            <a:ext cx="5755086" cy="3459972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22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6000" y="296244"/>
            <a:ext cx="7748540" cy="575989"/>
          </a:xfrm>
        </p:spPr>
        <p:txBody>
          <a:bodyPr>
            <a:normAutofit fontScale="90000"/>
          </a:bodyPr>
          <a:lstStyle/>
          <a:p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 5.4 |  Implementierungsplan für die Umsetzung</a:t>
            </a:r>
            <a:br>
              <a:rPr lang="de-DE" dirty="0"/>
            </a:br>
            <a:r>
              <a:rPr lang="de-DE" dirty="0"/>
              <a:t>Arbeitsplan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BF74B73-99BC-4FF6-9B0E-5966382AABBF}"/>
              </a:ext>
            </a:extLst>
          </p:cNvPr>
          <p:cNvSpPr txBox="1"/>
          <p:nvPr/>
        </p:nvSpPr>
        <p:spPr>
          <a:xfrm>
            <a:off x="6773333" y="181222"/>
            <a:ext cx="1347893" cy="261610"/>
          </a:xfrm>
          <a:prstGeom prst="rect">
            <a:avLst/>
          </a:prstGeom>
          <a:solidFill>
            <a:srgbClr val="3EA54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06/2024 – 11/2025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00ABF900-E2E5-4081-8B1A-B2A3E2B2F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188000"/>
            <a:ext cx="8343900" cy="3365893"/>
          </a:xfrm>
        </p:spPr>
        <p:txBody>
          <a:bodyPr/>
          <a:lstStyle/>
          <a:p>
            <a:r>
              <a:rPr lang="de-DE" dirty="0"/>
              <a:t>Detailplanung Anforderungen an einen Implementierungsplan und Identifizierung von Erfolgsfaktoren</a:t>
            </a:r>
          </a:p>
          <a:p>
            <a:pPr lvl="1"/>
            <a:r>
              <a:rPr lang="de-DE" dirty="0"/>
              <a:t>Meeting mit DBFZ, IIP, </a:t>
            </a:r>
            <a:r>
              <a:rPr lang="de-DE" dirty="0" err="1"/>
              <a:t>MiRO</a:t>
            </a:r>
            <a:r>
              <a:rPr lang="de-DE" dirty="0"/>
              <a:t> und BASF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5BB6BC7-88D2-4925-BD9C-0E91004FCE34}"/>
              </a:ext>
            </a:extLst>
          </p:cNvPr>
          <p:cNvSpPr txBox="1"/>
          <p:nvPr/>
        </p:nvSpPr>
        <p:spPr>
          <a:xfrm>
            <a:off x="409820" y="2190159"/>
            <a:ext cx="2524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Beispiel aus Studie</a:t>
            </a:r>
            <a:br>
              <a:rPr lang="de-DE" sz="1100" dirty="0"/>
            </a:br>
            <a:r>
              <a:rPr lang="de-DE" sz="1100" dirty="0">
                <a:hlinkClick r:id="rId3"/>
              </a:rPr>
              <a:t>Biokerosin und EE-Kerosin für die Luftfahrt der Zukunft – von der Theorie zu Pilotvorhaben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733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b="1" dirty="0"/>
              <a:t>Franziska Müller-Langer </a:t>
            </a:r>
            <a:r>
              <a:rPr lang="de-DE" dirty="0"/>
              <a:t>(</a:t>
            </a:r>
            <a:r>
              <a:rPr lang="de-DE" dirty="0">
                <a:hlinkClick r:id="rId2"/>
              </a:rPr>
              <a:t>franziska.mueller-langer@dbfz.de</a:t>
            </a:r>
            <a:r>
              <a:rPr lang="de-DE" dirty="0"/>
              <a:t>, 0341-2434 423)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b="1" dirty="0"/>
              <a:t>Inga Katharina Götz </a:t>
            </a:r>
            <a:r>
              <a:rPr lang="de-DE" dirty="0"/>
              <a:t>(</a:t>
            </a:r>
            <a:r>
              <a:rPr lang="de-DE" dirty="0">
                <a:hlinkClick r:id="rId3"/>
              </a:rPr>
              <a:t>inga.katharina.goetz@dbfz.de</a:t>
            </a:r>
            <a:r>
              <a:rPr lang="de-DE" dirty="0"/>
              <a:t>, 0341-2434 559)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b="1" dirty="0"/>
              <a:t>Jörg Schröder </a:t>
            </a:r>
            <a:r>
              <a:rPr lang="de-DE" dirty="0"/>
              <a:t>(</a:t>
            </a:r>
            <a:r>
              <a:rPr lang="de-DE" dirty="0">
                <a:hlinkClick r:id="rId4"/>
              </a:rPr>
              <a:t>joerg.schroeder@dbfz.de</a:t>
            </a:r>
            <a:r>
              <a:rPr lang="de-DE" dirty="0"/>
              <a:t>, 0341-2434 522)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23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Ansprechpartner:innen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0973"/>
            <a:ext cx="9144000" cy="191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1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3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</p:spPr>
        <p:txBody>
          <a:bodyPr>
            <a:normAutofit fontScale="90000"/>
          </a:bodyPr>
          <a:lstStyle/>
          <a:p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 5.1 | Evaluierung der Marktperspektiven</a:t>
            </a:r>
            <a:br>
              <a:rPr lang="de-DE" dirty="0"/>
            </a:br>
            <a:r>
              <a:rPr lang="de-DE" dirty="0"/>
              <a:t>Übersicht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291DAFC-30C7-4FF8-9BC2-3C4A18F33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659836"/>
              </p:ext>
            </p:extLst>
          </p:nvPr>
        </p:nvGraphicFramePr>
        <p:xfrm>
          <a:off x="379184" y="1089184"/>
          <a:ext cx="8510374" cy="312941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08976">
                  <a:extLst>
                    <a:ext uri="{9D8B030D-6E8A-4147-A177-3AD203B41FA5}">
                      <a16:colId xmlns:a16="http://schemas.microsoft.com/office/drawing/2014/main" val="426534787"/>
                    </a:ext>
                  </a:extLst>
                </a:gridCol>
                <a:gridCol w="7101398">
                  <a:extLst>
                    <a:ext uri="{9D8B030D-6E8A-4147-A177-3AD203B41FA5}">
                      <a16:colId xmlns:a16="http://schemas.microsoft.com/office/drawing/2014/main" val="1132135093"/>
                    </a:ext>
                  </a:extLst>
                </a:gridCol>
              </a:tblGrid>
              <a:tr h="281398">
                <a:tc>
                  <a:txBody>
                    <a:bodyPr/>
                    <a:lstStyle/>
                    <a:p>
                      <a:r>
                        <a:rPr lang="de-DE" sz="1200" dirty="0"/>
                        <a:t>AP 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Evaluierung der Marktperspektiven im Kontext EU Green Deal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153427"/>
                  </a:ext>
                </a:extLst>
              </a:tr>
              <a:tr h="420522">
                <a:tc>
                  <a:txBody>
                    <a:bodyPr/>
                    <a:lstStyle/>
                    <a:p>
                      <a:r>
                        <a:rPr lang="de-DE" sz="1200" dirty="0"/>
                        <a:t>Ziel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Begleitende gesamtheitliche Einordnung des regulativen und operativen Rahmens für eine Implementierung der ausgewählter Raffineriekonzepte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784244"/>
                  </a:ext>
                </a:extLst>
              </a:tr>
              <a:tr h="719475">
                <a:tc>
                  <a:txBody>
                    <a:bodyPr/>
                    <a:lstStyle/>
                    <a:p>
                      <a:r>
                        <a:rPr lang="de-DE" sz="1200" dirty="0"/>
                        <a:t>Inhalt &amp; Methodik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Ausgehend von den aktuellen Randbedingungen und Entwicklungen für erneuerbare Kraftstoffe für unterschiedliche Verkehrsträger wird eine Analyse auch von möglichen Szenarien durchgeführt.</a:t>
                      </a:r>
                    </a:p>
                    <a:p>
                      <a:r>
                        <a:rPr lang="de-DE" sz="1200" dirty="0"/>
                        <a:t>Ableitung von konkreten Markterfordernissen und sich daraus ergebenen Handlungsbedarfen.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82822"/>
                  </a:ext>
                </a:extLst>
              </a:tr>
              <a:tr h="756940">
                <a:tc>
                  <a:txBody>
                    <a:bodyPr/>
                    <a:lstStyle/>
                    <a:p>
                      <a:r>
                        <a:rPr lang="de-DE" sz="1200" dirty="0"/>
                        <a:t>Erforderliche Zuarbeiten des Projektteams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DBFZ: Evaluierung zu Marktperspektiven. </a:t>
                      </a:r>
                    </a:p>
                    <a:p>
                      <a:r>
                        <a:rPr lang="de-DE" sz="1200" dirty="0" err="1"/>
                        <a:t>MiRO</a:t>
                      </a:r>
                      <a:r>
                        <a:rPr lang="de-DE" sz="1200" dirty="0"/>
                        <a:t>/BASF: Diskussion von Marktperspektiven der heutigen und zukünftigen Raffinerieprodukte bei</a:t>
                      </a:r>
                    </a:p>
                    <a:p>
                      <a:r>
                        <a:rPr lang="de-DE" sz="1200" dirty="0"/>
                        <a:t>Praxispartner: Diskussionsbeitrag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669795"/>
                  </a:ext>
                </a:extLst>
              </a:tr>
              <a:tr h="420522">
                <a:tc>
                  <a:txBody>
                    <a:bodyPr/>
                    <a:lstStyle/>
                    <a:p>
                      <a:r>
                        <a:rPr lang="de-DE" sz="1200" dirty="0"/>
                        <a:t>Erwartete Ergebnisse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MS 5.1 | Übersicht Markterfordernisse (jährlich M6, M18, M30)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444954"/>
                  </a:ext>
                </a:extLst>
              </a:tr>
              <a:tr h="164304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Aktueller Fortschritt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Übersicht Gegenüberstellung Szenarien zu Endenergiebedarf im Verkehr und Ableitung von Verschiebungen bei Diesel, Benzin und Kerosin; Folien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hier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und weitere Infos aktuell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hier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48444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EE839DA0-8575-4F5B-AA3B-3099E0EADDBA}"/>
              </a:ext>
            </a:extLst>
          </p:cNvPr>
          <p:cNvSpPr txBox="1"/>
          <p:nvPr/>
        </p:nvSpPr>
        <p:spPr>
          <a:xfrm>
            <a:off x="6773333" y="181222"/>
            <a:ext cx="1347893" cy="261610"/>
          </a:xfrm>
          <a:prstGeom prst="rect">
            <a:avLst/>
          </a:prstGeom>
          <a:solidFill>
            <a:srgbClr val="3EA540"/>
          </a:solidFill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</a:rPr>
              <a:t>12/2022 – 11/2025</a:t>
            </a:r>
          </a:p>
        </p:txBody>
      </p:sp>
    </p:spTree>
    <p:extLst>
      <p:ext uri="{BB962C8B-B14F-4D97-AF65-F5344CB8AC3E}">
        <p14:creationId xmlns:p14="http://schemas.microsoft.com/office/powerpoint/2010/main" val="83769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999" y="296244"/>
            <a:ext cx="7501707" cy="575989"/>
          </a:xfrm>
        </p:spPr>
        <p:txBody>
          <a:bodyPr>
            <a:normAutofit/>
          </a:bodyPr>
          <a:lstStyle/>
          <a:p>
            <a:r>
              <a:rPr lang="de-DE" dirty="0"/>
              <a:t>AP 5.1 | Evaluierung der Marktperspektiven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E839DA0-8575-4F5B-AA3B-3099E0EADDBA}"/>
              </a:ext>
            </a:extLst>
          </p:cNvPr>
          <p:cNvSpPr txBox="1"/>
          <p:nvPr/>
        </p:nvSpPr>
        <p:spPr>
          <a:xfrm>
            <a:off x="6773333" y="181222"/>
            <a:ext cx="1347893" cy="261610"/>
          </a:xfrm>
          <a:prstGeom prst="rect">
            <a:avLst/>
          </a:prstGeom>
          <a:solidFill>
            <a:srgbClr val="3EA540"/>
          </a:solidFill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</a:rPr>
              <a:t>12/2022 – 11/2025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09C5DC-4F1A-4A0F-A115-94A9557181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" r="24667"/>
          <a:stretch/>
        </p:blipFill>
        <p:spPr bwMode="auto">
          <a:xfrm>
            <a:off x="1378392" y="1775108"/>
            <a:ext cx="2815195" cy="2434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92E70E8-4999-4198-A417-8EF7C1D10168}"/>
              </a:ext>
            </a:extLst>
          </p:cNvPr>
          <p:cNvSpPr txBox="1"/>
          <p:nvPr/>
        </p:nvSpPr>
        <p:spPr>
          <a:xfrm>
            <a:off x="392798" y="2074224"/>
            <a:ext cx="971162" cy="5078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00" b="1" cap="small" dirty="0"/>
              <a:t>Szenario 1:</a:t>
            </a:r>
          </a:p>
          <a:p>
            <a:pPr algn="ctr"/>
            <a:r>
              <a:rPr lang="de-DE" sz="900" dirty="0"/>
              <a:t>Mittlerer Anteil Elektromobilität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26E2F80-13D9-4A0E-9228-26A7F6EEB393}"/>
              </a:ext>
            </a:extLst>
          </p:cNvPr>
          <p:cNvSpPr txBox="1"/>
          <p:nvPr/>
        </p:nvSpPr>
        <p:spPr>
          <a:xfrm>
            <a:off x="392798" y="2693823"/>
            <a:ext cx="971162" cy="5078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00" b="1" cap="small" dirty="0"/>
              <a:t>Szenario 2:</a:t>
            </a:r>
          </a:p>
          <a:p>
            <a:pPr algn="ctr"/>
            <a:r>
              <a:rPr lang="de-DE" sz="900" dirty="0"/>
              <a:t>Niedriger Anteil Elektromobilität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C282291-B471-4692-9407-4DB2D0EE5A92}"/>
              </a:ext>
            </a:extLst>
          </p:cNvPr>
          <p:cNvSpPr txBox="1"/>
          <p:nvPr/>
        </p:nvSpPr>
        <p:spPr>
          <a:xfrm>
            <a:off x="392241" y="3313422"/>
            <a:ext cx="971162" cy="5078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00" b="1" cap="small" dirty="0"/>
              <a:t>Heute:</a:t>
            </a:r>
          </a:p>
          <a:p>
            <a:pPr algn="ctr"/>
            <a:r>
              <a:rPr lang="de-DE" sz="900" dirty="0"/>
              <a:t>ca. 100 Mio. t/a</a:t>
            </a:r>
          </a:p>
          <a:p>
            <a:pPr algn="ctr"/>
            <a:r>
              <a:rPr lang="de-DE" sz="900" dirty="0"/>
              <a:t>Erdölprodukte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61DD726-3238-4867-92DA-39B989E39A95}"/>
              </a:ext>
            </a:extLst>
          </p:cNvPr>
          <p:cNvSpPr txBox="1"/>
          <p:nvPr/>
        </p:nvSpPr>
        <p:spPr>
          <a:xfrm>
            <a:off x="379184" y="1294008"/>
            <a:ext cx="4029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+mj-lt"/>
              </a:rPr>
              <a:t>Abgeschlossene Arbeiten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6CC4244-F595-4C01-98CA-0EE56C87A60F}"/>
              </a:ext>
            </a:extLst>
          </p:cNvPr>
          <p:cNvSpPr txBox="1"/>
          <p:nvPr/>
        </p:nvSpPr>
        <p:spPr>
          <a:xfrm>
            <a:off x="379184" y="4218937"/>
            <a:ext cx="4029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highlight>
                  <a:srgbClr val="FFFF00"/>
                </a:highlight>
                <a:latin typeface="+mj-lt"/>
              </a:rPr>
              <a:t>Link zum Bericht zum Meilenstein 5.1 (M18)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83B4102-4771-4459-BC2D-A78453D7A387}"/>
              </a:ext>
            </a:extLst>
          </p:cNvPr>
          <p:cNvSpPr txBox="1"/>
          <p:nvPr/>
        </p:nvSpPr>
        <p:spPr>
          <a:xfrm>
            <a:off x="4931531" y="1294008"/>
            <a:ext cx="2817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+mj-lt"/>
              </a:rPr>
              <a:t>Ausblick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C03C49-0A89-441B-8AA9-0CD120A46A37}"/>
              </a:ext>
            </a:extLst>
          </p:cNvPr>
          <p:cNvSpPr txBox="1"/>
          <p:nvPr/>
        </p:nvSpPr>
        <p:spPr>
          <a:xfrm>
            <a:off x="4875598" y="1828800"/>
            <a:ext cx="397758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3062" indent="-28575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≡"/>
            </a:pPr>
            <a:r>
              <a:rPr lang="de-DE" sz="1400" dirty="0"/>
              <a:t>Evaluierung der Marktperspektiven und des Status quo von erneuerbaren Energien im Verkehr:</a:t>
            </a:r>
          </a:p>
          <a:p>
            <a:pPr marL="830262" lvl="1" indent="-28575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sz="1200" dirty="0"/>
              <a:t>Markt von erneuerbaren Kraftstoffen</a:t>
            </a:r>
          </a:p>
          <a:p>
            <a:pPr marL="830262" lvl="1" indent="-28575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sz="1200" dirty="0"/>
              <a:t>Herausforderungen</a:t>
            </a:r>
          </a:p>
          <a:p>
            <a:pPr marL="830262" lvl="1" indent="-28575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sz="1200" dirty="0"/>
              <a:t>Regulatorischer Rahmen</a:t>
            </a:r>
          </a:p>
          <a:p>
            <a:pPr marL="830262" lvl="1" indent="-28575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sz="1200" dirty="0"/>
              <a:t>Technologien</a:t>
            </a:r>
          </a:p>
          <a:p>
            <a:pPr marL="87312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</a:pPr>
            <a:endParaRPr lang="de-DE" sz="1200" dirty="0"/>
          </a:p>
          <a:p>
            <a:pPr marL="373062" indent="-28575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≡"/>
            </a:pPr>
            <a:r>
              <a:rPr lang="de-DE" sz="1400" dirty="0" err="1"/>
              <a:t>InnoFuels</a:t>
            </a:r>
            <a:r>
              <a:rPr lang="de-DE" sz="1400" dirty="0"/>
              <a:t> Workshop Raffinerieprodukte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9B0A985-0CEA-4766-86E1-01D861FD2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775" y="2504882"/>
            <a:ext cx="1707458" cy="13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2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</p:spPr>
        <p:txBody>
          <a:bodyPr>
            <a:normAutofit fontScale="90000"/>
          </a:bodyPr>
          <a:lstStyle/>
          <a:p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 5.2 | Zertifizierungssysteme und Anrechnungsmodelle</a:t>
            </a:r>
            <a:br>
              <a:rPr lang="de-DE" dirty="0"/>
            </a:br>
            <a:r>
              <a:rPr lang="de-DE" dirty="0"/>
              <a:t>Übersicht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291DAFC-30C7-4FF8-9BC2-3C4A18F33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78324"/>
              </p:ext>
            </p:extLst>
          </p:nvPr>
        </p:nvGraphicFramePr>
        <p:xfrm>
          <a:off x="379184" y="1089184"/>
          <a:ext cx="8510374" cy="350634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08976">
                  <a:extLst>
                    <a:ext uri="{9D8B030D-6E8A-4147-A177-3AD203B41FA5}">
                      <a16:colId xmlns:a16="http://schemas.microsoft.com/office/drawing/2014/main" val="426534787"/>
                    </a:ext>
                  </a:extLst>
                </a:gridCol>
                <a:gridCol w="7101398">
                  <a:extLst>
                    <a:ext uri="{9D8B030D-6E8A-4147-A177-3AD203B41FA5}">
                      <a16:colId xmlns:a16="http://schemas.microsoft.com/office/drawing/2014/main" val="1132135093"/>
                    </a:ext>
                  </a:extLst>
                </a:gridCol>
              </a:tblGrid>
              <a:tr h="305941">
                <a:tc>
                  <a:txBody>
                    <a:bodyPr/>
                    <a:lstStyle/>
                    <a:p>
                      <a:r>
                        <a:rPr lang="de-DE" sz="1200" dirty="0"/>
                        <a:t>AP 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Zertifizierungssysteme und Anrechnungsmodelle für Nachhaltigkeit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153427"/>
                  </a:ext>
                </a:extLst>
              </a:tr>
              <a:tr h="305941">
                <a:tc>
                  <a:txBody>
                    <a:bodyPr/>
                    <a:lstStyle/>
                    <a:p>
                      <a:r>
                        <a:rPr lang="de-DE" sz="1200" dirty="0"/>
                        <a:t>Ziel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Zertifizierungssysteme für Nachhaltigkeit und relevante Anrechnungsmodelle (z.B. THG-Quote) sowie damit verbundene Herausforderungen und mögliche Lösungsansätze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784244"/>
                  </a:ext>
                </a:extLst>
              </a:tr>
              <a:tr h="414895">
                <a:tc>
                  <a:txBody>
                    <a:bodyPr/>
                    <a:lstStyle/>
                    <a:p>
                      <a:r>
                        <a:rPr lang="de-DE" sz="1200" dirty="0"/>
                        <a:t>Inhalt &amp; Methodik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Anhand von wenigen exemplarischen Fallstudien Diskussion von Zertifizierungssystemen für</a:t>
                      </a:r>
                    </a:p>
                    <a:p>
                      <a:r>
                        <a:rPr lang="de-DE" sz="1200" dirty="0"/>
                        <a:t>Nachhaltigkeit und relevante Anrechnungsmodelle und Identifikation damit verbundener Herausforderungen und Lösungsansätze </a:t>
                      </a:r>
                    </a:p>
                    <a:p>
                      <a:r>
                        <a:rPr lang="de-DE" sz="1200" dirty="0"/>
                        <a:t>Analyse von möglichen Hindernissen für die Marktimplementierung der betrachteten Raffineriekonzepte sowie in Wechselwirkung mit anderen Bereichen erneuerbarer Raffinerieprodukte im Kontext </a:t>
                      </a:r>
                      <a:r>
                        <a:rPr lang="de-DE" sz="1200" dirty="0" err="1"/>
                        <a:t>Circular</a:t>
                      </a:r>
                      <a:r>
                        <a:rPr lang="de-DE" sz="1200" dirty="0"/>
                        <a:t> Economy.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82822"/>
                  </a:ext>
                </a:extLst>
              </a:tr>
              <a:tr h="580853">
                <a:tc>
                  <a:txBody>
                    <a:bodyPr/>
                    <a:lstStyle/>
                    <a:p>
                      <a:r>
                        <a:rPr lang="de-DE" sz="1200" dirty="0"/>
                        <a:t>Erforderliche Zuarbeiten des Projektteams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DBFZ bearbeitet das AP federführend. </a:t>
                      </a:r>
                    </a:p>
                    <a:p>
                      <a:r>
                        <a:rPr lang="de-DE" sz="1200" dirty="0"/>
                        <a:t>IIP, </a:t>
                      </a:r>
                      <a:r>
                        <a:rPr lang="de-DE" sz="1200" dirty="0" err="1"/>
                        <a:t>MiRO</a:t>
                      </a:r>
                      <a:r>
                        <a:rPr lang="de-DE" sz="1200" dirty="0"/>
                        <a:t>, DLR und KIT-IFKM: Support Bewertung Anforderungen verschiedener Zertifizierungsoptionen und Nachhaltigkeitsanforderungen in Praxis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669795"/>
                  </a:ext>
                </a:extLst>
              </a:tr>
              <a:tr h="273804">
                <a:tc>
                  <a:txBody>
                    <a:bodyPr/>
                    <a:lstStyle/>
                    <a:p>
                      <a:r>
                        <a:rPr lang="de-DE" sz="1200" dirty="0"/>
                        <a:t>Erwartete Ergebnisse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MS 5.2 | Vorschlag zu Zertifizierungssystemen und Anrechnungsmodellen (M30)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444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Aktueller Fortschritt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Gestartet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48444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79BDF6EC-3D4D-4038-BB89-96708F2E4AEC}"/>
              </a:ext>
            </a:extLst>
          </p:cNvPr>
          <p:cNvSpPr txBox="1"/>
          <p:nvPr/>
        </p:nvSpPr>
        <p:spPr>
          <a:xfrm>
            <a:off x="6773333" y="181222"/>
            <a:ext cx="1347893" cy="261610"/>
          </a:xfrm>
          <a:prstGeom prst="rect">
            <a:avLst/>
          </a:prstGeom>
          <a:solidFill>
            <a:srgbClr val="3EA54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06/2023 – 11/2025</a:t>
            </a:r>
          </a:p>
        </p:txBody>
      </p:sp>
    </p:spTree>
    <p:extLst>
      <p:ext uri="{BB962C8B-B14F-4D97-AF65-F5344CB8AC3E}">
        <p14:creationId xmlns:p14="http://schemas.microsoft.com/office/powerpoint/2010/main" val="159011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A010BB9-C490-4630-AD38-B506D31F4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6</a:t>
            </a:fld>
            <a:endParaRPr lang="en-US" noProof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36EDFA0-DDFC-44EF-8150-B8144D20C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59" y="0"/>
            <a:ext cx="3639907" cy="514508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AE6A041-C143-4E4A-92E0-43E59B280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681" y="0"/>
            <a:ext cx="364396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0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6365EAA-E6FB-4F0C-8AA2-17DD34422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681" y="0"/>
            <a:ext cx="3643960" cy="5145088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A010BB9-C490-4630-AD38-B506D31F4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AF8790B-3AAD-49F5-B51E-BCC9BC7638A4}"/>
              </a:ext>
            </a:extLst>
          </p:cNvPr>
          <p:cNvSpPr/>
          <p:nvPr/>
        </p:nvSpPr>
        <p:spPr>
          <a:xfrm>
            <a:off x="4887149" y="1026833"/>
            <a:ext cx="680312" cy="226771"/>
          </a:xfrm>
          <a:prstGeom prst="ellipse">
            <a:avLst/>
          </a:prstGeom>
          <a:solidFill>
            <a:srgbClr val="E5F4F2">
              <a:alpha val="31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A46DFA-921C-4FBF-8914-4E170CBEC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59" y="0"/>
            <a:ext cx="3639907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907F495A-8B4A-4AE6-AF1B-B8FFA1E6550F}"/>
              </a:ext>
            </a:extLst>
          </p:cNvPr>
          <p:cNvSpPr txBox="1"/>
          <p:nvPr/>
        </p:nvSpPr>
        <p:spPr>
          <a:xfrm>
            <a:off x="4369391" y="329219"/>
            <a:ext cx="835485" cy="261610"/>
          </a:xfrm>
          <a:prstGeom prst="rect">
            <a:avLst/>
          </a:prstGeom>
          <a:solidFill>
            <a:srgbClr val="3EA54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Übersicht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05C905-1900-4E4E-AEF7-637E24E55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92" y="652089"/>
            <a:ext cx="8335108" cy="450705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1D1B63-2173-41A0-A50B-4E1CA52D6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5377" cy="145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5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CF5167D-D92C-4BC4-A9D1-43F4AC972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681" y="0"/>
            <a:ext cx="3643960" cy="5145088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A010BB9-C490-4630-AD38-B506D31F4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9</a:t>
            </a:fld>
            <a:endParaRPr lang="en-US" noProof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AF8790B-3AAD-49F5-B51E-BCC9BC7638A4}"/>
              </a:ext>
            </a:extLst>
          </p:cNvPr>
          <p:cNvSpPr/>
          <p:nvPr/>
        </p:nvSpPr>
        <p:spPr>
          <a:xfrm>
            <a:off x="4929767" y="1578901"/>
            <a:ext cx="680312" cy="226771"/>
          </a:xfrm>
          <a:prstGeom prst="ellipse">
            <a:avLst/>
          </a:prstGeom>
          <a:solidFill>
            <a:srgbClr val="E5F4F2">
              <a:alpha val="31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19AF29B-0BA0-4765-9F2C-407B47BDF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59" y="0"/>
            <a:ext cx="3639907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09257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1">
  <a:themeElements>
    <a:clrScheme name="KIT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Bereichsfolie_TK">
  <a:themeElements>
    <a:clrScheme name="DBFZ-Farben 2">
      <a:dk1>
        <a:srgbClr val="000000"/>
      </a:dk1>
      <a:lt1>
        <a:srgbClr val="FFFFFF"/>
      </a:lt1>
      <a:dk2>
        <a:srgbClr val="FFFFFF"/>
      </a:dk2>
      <a:lt2>
        <a:srgbClr val="97BF0D"/>
      </a:lt2>
      <a:accent1>
        <a:srgbClr val="97BF0D"/>
      </a:accent1>
      <a:accent2>
        <a:srgbClr val="868689"/>
      </a:accent2>
      <a:accent3>
        <a:srgbClr val="8E1313"/>
      </a:accent3>
      <a:accent4>
        <a:srgbClr val="F9FF00"/>
      </a:accent4>
      <a:accent5>
        <a:srgbClr val="000000"/>
      </a:accent5>
      <a:accent6>
        <a:srgbClr val="FFFFFF"/>
      </a:accent6>
      <a:hlink>
        <a:srgbClr val="0000FF"/>
      </a:hlink>
      <a:folHlink>
        <a:srgbClr val="800080"/>
      </a:folHlink>
    </a:clrScheme>
    <a:fontScheme name="DBFZ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defRPr sz="1600" dirty="0" err="1" smtClean="0"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A_Bereichsfolie_BR_16_9" id="{24A4138C-C895-4784-8CF5-016A3E636866}" vid="{32DD8488-7241-4F03-B6D0-EE04DABFE1C2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FF7E89139E224E8F186FC53E77AAEA" ma:contentTypeVersion="" ma:contentTypeDescription="Ein neues Dokument erstellen." ma:contentTypeScope="" ma:versionID="8f44ec66ea839767bc01ed13427da4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e4bdc87cfcf55bedde36192e72ee8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448DF6-630B-4F6E-B86F-55AC9D0BE6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B8C7A82-5851-4BE5-A4EE-24C1E8FB1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473D70-AF4D-4591-B253-B65CFFB97775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1408</Words>
  <Application>Microsoft Office PowerPoint</Application>
  <PresentationFormat>Benutzerdefiniert</PresentationFormat>
  <Paragraphs>250</Paragraphs>
  <Slides>23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34" baseType="lpstr">
      <vt:lpstr>ＭＳ Ｐゴシック</vt:lpstr>
      <vt:lpstr>Arial</vt:lpstr>
      <vt:lpstr>Calibri</vt:lpstr>
      <vt:lpstr>Courier New</vt:lpstr>
      <vt:lpstr>Franklin Gothic Book</vt:lpstr>
      <vt:lpstr>Franklin Gothic Demi</vt:lpstr>
      <vt:lpstr>Symbol</vt:lpstr>
      <vt:lpstr>Times New Roman</vt:lpstr>
      <vt:lpstr>Wingdings</vt:lpstr>
      <vt:lpstr>Design1</vt:lpstr>
      <vt:lpstr>Bereichsfolie_TK</vt:lpstr>
      <vt:lpstr>PowerPoint-Präsentation</vt:lpstr>
      <vt:lpstr>AP 5 | Implementierung ausgewählter Raffineriekonzepte Arbeits- und Zeitplan</vt:lpstr>
      <vt:lpstr>AP 5.1 | Evaluierung der Marktperspektiven Übersicht</vt:lpstr>
      <vt:lpstr>AP 5.1 | Evaluierung der Marktperspektiven</vt:lpstr>
      <vt:lpstr>AP 5.2 | Zertifizierungssysteme und Anrechnungsmodelle Übersicht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AP 5.3 | SWOT-Analyse Übersicht</vt:lpstr>
      <vt:lpstr>AP 5.3 | SWOT-Analyse Methode</vt:lpstr>
      <vt:lpstr>AP 5.3 | SWOT-Analyse Brownfield-Konzept</vt:lpstr>
      <vt:lpstr>AP 5.3 | SWOT-Analyse Greenfield-Konzept</vt:lpstr>
      <vt:lpstr>AP 5.3 | SWOT-Analyse Beispiel Erfolgsfaktoren/Handlungsempfehlungen</vt:lpstr>
      <vt:lpstr>AP 5.4 |  Implementierungsplan für die Umsetzung Übersicht </vt:lpstr>
      <vt:lpstr>AP 5.4 |  Implementierungsplan für die Umsetzung Arbeitsplan </vt:lpstr>
      <vt:lpstr>Ansprechpartner:innen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REF4FU</dc:title>
  <dc:creator>Franzi</dc:creator>
  <cp:lastModifiedBy>Schröder, Jörg</cp:lastModifiedBy>
  <cp:revision>316</cp:revision>
  <cp:lastPrinted>2023-01-18T11:46:57Z</cp:lastPrinted>
  <dcterms:created xsi:type="dcterms:W3CDTF">2017-12-07T14:50:50Z</dcterms:created>
  <dcterms:modified xsi:type="dcterms:W3CDTF">2024-05-30T09:39:00Z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0x01010075FF7E89139E224E8F186FC53E77AAEA</vt:lpwstr>
  </property>
</Properties>
</file>